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4/20/2017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4/20/2017</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2567" y="914400"/>
            <a:ext cx="10973690" cy="568452"/>
          </a:xfrm>
        </p:spPr>
        <p:txBody>
          <a:bodyPr/>
          <a:lstStyle/>
          <a:p>
            <a:r>
              <a:rPr lang="en-US" sz="4000" dirty="0" err="1" smtClean="0">
                <a:latin typeface="Times New Roman" panose="02020603050405020304" pitchFamily="18" charset="0"/>
                <a:cs typeface="Times New Roman" panose="02020603050405020304" pitchFamily="18" charset="0"/>
              </a:rPr>
              <a:t>Chương</a:t>
            </a:r>
            <a:r>
              <a:rPr lang="en-US" sz="4000" dirty="0" smtClean="0">
                <a:latin typeface="Times New Roman" panose="02020603050405020304" pitchFamily="18" charset="0"/>
                <a:cs typeface="Times New Roman" panose="02020603050405020304" pitchFamily="18" charset="0"/>
              </a:rPr>
              <a:t> 4</a:t>
            </a:r>
            <a:r>
              <a:rPr lang="en-US" sz="2800" dirty="0" smtClean="0">
                <a:latin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cs typeface="Times New Roman" panose="02020603050405020304" pitchFamily="18" charset="0"/>
              </a:rPr>
              <a:t>HOẠT ĐỘNG CỦA BỘ ĐỊNH THỜI</a:t>
            </a:r>
            <a:endParaRPr lang="en-US"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59304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814" y="201706"/>
            <a:ext cx="2220257" cy="568452"/>
          </a:xfrm>
        </p:spPr>
        <p:txBody>
          <a:bodyPr/>
          <a:lstStyle/>
          <a:p>
            <a:r>
              <a:rPr lang="en-US" sz="2800" dirty="0"/>
              <a:t> </a:t>
            </a:r>
            <a:br>
              <a:rPr lang="en-US" sz="2800" dirty="0"/>
            </a:br>
            <a:r>
              <a:rPr lang="en-US" sz="2800" dirty="0"/>
              <a:t>I. MỞ </a:t>
            </a:r>
            <a:r>
              <a:rPr lang="en-US" sz="2800" dirty="0" err="1" smtClean="0"/>
              <a:t>đầu</a:t>
            </a:r>
            <a:r>
              <a:rPr lang="en-US" sz="2800" dirty="0" smtClean="0"/>
              <a:t>: </a:t>
            </a:r>
            <a:endParaRPr lang="en-US" sz="2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2355589" y="658905"/>
            <a:ext cx="9334668" cy="2487146"/>
          </a:xfrm>
          <a:prstGeom prst="rect">
            <a:avLst/>
          </a:prstGeom>
        </p:spPr>
      </p:pic>
      <mc:AlternateContent xmlns:mc="http://schemas.openxmlformats.org/markup-compatibility/2006" xmlns:a14="http://schemas.microsoft.com/office/drawing/2010/main">
        <mc:Choice Requires="a14">
          <p:sp>
            <p:nvSpPr>
              <p:cNvPr id="5" name="Rectangle 4"/>
              <p:cNvSpPr/>
              <p:nvPr/>
            </p:nvSpPr>
            <p:spPr>
              <a:xfrm>
                <a:off x="428814" y="3317988"/>
                <a:ext cx="11093823" cy="2781659"/>
              </a:xfrm>
              <a:prstGeom prst="rect">
                <a:avLst/>
              </a:prstGeom>
            </p:spPr>
            <p:txBody>
              <a:bodyPr wrap="square">
                <a:spAutoFit/>
              </a:bodyPr>
              <a:lstStyle/>
              <a:p>
                <a:endParaRPr lang="en-US" sz="2800" dirty="0" smtClean="0">
                  <a:latin typeface="Times New Roman" panose="02020603050405020304" pitchFamily="18" charset="0"/>
                </a:endParaRP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Tần</a:t>
                </a:r>
                <a:r>
                  <a:rPr lang="en-US" sz="2800" dirty="0">
                    <a:latin typeface="Times New Roman" panose="02020603050405020304" pitchFamily="18" charset="0"/>
                  </a:rPr>
                  <a:t> </a:t>
                </a:r>
                <a:r>
                  <a:rPr lang="en-US" sz="2800" dirty="0" err="1">
                    <a:latin typeface="Times New Roman" panose="02020603050405020304" pitchFamily="18" charset="0"/>
                  </a:rPr>
                  <a:t>số</a:t>
                </a:r>
                <a:r>
                  <a:rPr lang="en-US" sz="2800" dirty="0">
                    <a:latin typeface="Times New Roman" panose="02020603050405020304" pitchFamily="18" charset="0"/>
                  </a:rPr>
                  <a:t>: </a:t>
                </a:r>
                <a:r>
                  <a:rPr lang="en-US" sz="2800" dirty="0" err="1">
                    <a:latin typeface="Times New Roman" panose="02020603050405020304" pitchFamily="18" charset="0"/>
                  </a:rPr>
                  <a:t>tần</a:t>
                </a:r>
                <a:r>
                  <a:rPr lang="en-US" sz="2800" dirty="0">
                    <a:latin typeface="Times New Roman" panose="02020603050405020304" pitchFamily="18" charset="0"/>
                  </a:rPr>
                  <a:t> </a:t>
                </a:r>
                <a:r>
                  <a:rPr lang="en-US" sz="2800" dirty="0" err="1">
                    <a:latin typeface="Times New Roman" panose="02020603050405020304" pitchFamily="18" charset="0"/>
                  </a:rPr>
                  <a:t>số</a:t>
                </a:r>
                <a:r>
                  <a:rPr lang="en-US" sz="2800" dirty="0">
                    <a:latin typeface="Times New Roman" panose="02020603050405020304" pitchFamily="18" charset="0"/>
                  </a:rPr>
                  <a:t> </a:t>
                </a:r>
                <a:r>
                  <a:rPr lang="en-US" sz="2800" dirty="0" err="1">
                    <a:latin typeface="Times New Roman" panose="02020603050405020304" pitchFamily="18" charset="0"/>
                  </a:rPr>
                  <a:t>xung</a:t>
                </a:r>
                <a:r>
                  <a:rPr lang="en-US" sz="2800" dirty="0">
                    <a:latin typeface="Times New Roman" panose="02020603050405020304" pitchFamily="18" charset="0"/>
                  </a:rPr>
                  <a:t> </a:t>
                </a:r>
                <a:r>
                  <a:rPr lang="en-US" sz="2800" dirty="0" err="1">
                    <a:latin typeface="Times New Roman" panose="02020603050405020304" pitchFamily="18" charset="0"/>
                  </a:rPr>
                  <a:t>ngõ</a:t>
                </a:r>
                <a:r>
                  <a:rPr lang="en-US" sz="2800" dirty="0">
                    <a:latin typeface="Times New Roman" panose="02020603050405020304" pitchFamily="18" charset="0"/>
                  </a:rPr>
                  <a:t> </a:t>
                </a:r>
                <a:r>
                  <a:rPr lang="en-US" sz="2800" dirty="0" err="1">
                    <a:latin typeface="Times New Roman" panose="02020603050405020304" pitchFamily="18" charset="0"/>
                  </a:rPr>
                  <a:t>ra</a:t>
                </a:r>
                <a:r>
                  <a:rPr lang="en-US" sz="2800" dirty="0">
                    <a:latin typeface="Times New Roman" panose="02020603050405020304" pitchFamily="18" charset="0"/>
                  </a:rPr>
                  <a:t> </a:t>
                </a:r>
                <a:r>
                  <a:rPr lang="en-US" sz="2800" dirty="0" err="1">
                    <a:latin typeface="Times New Roman" panose="02020603050405020304" pitchFamily="18" charset="0"/>
                  </a:rPr>
                  <a:t>bằng</a:t>
                </a:r>
                <a:r>
                  <a:rPr lang="en-US" sz="2800" dirty="0">
                    <a:latin typeface="Times New Roman" panose="02020603050405020304" pitchFamily="18" charset="0"/>
                  </a:rPr>
                  <a:t> </a:t>
                </a:r>
                <a:r>
                  <a:rPr lang="en-US" sz="2800" dirty="0" err="1">
                    <a:latin typeface="Times New Roman" panose="02020603050405020304" pitchFamily="18" charset="0"/>
                  </a:rPr>
                  <a:t>tần</a:t>
                </a:r>
                <a:r>
                  <a:rPr lang="en-US" sz="2800" dirty="0">
                    <a:latin typeface="Times New Roman" panose="02020603050405020304" pitchFamily="18" charset="0"/>
                  </a:rPr>
                  <a:t> </a:t>
                </a:r>
                <a:r>
                  <a:rPr lang="en-US" sz="2800" dirty="0" err="1">
                    <a:latin typeface="Times New Roman" panose="02020603050405020304" pitchFamily="18" charset="0"/>
                  </a:rPr>
                  <a:t>số</a:t>
                </a:r>
                <a:r>
                  <a:rPr lang="en-US" sz="2800" dirty="0">
                    <a:latin typeface="Times New Roman" panose="02020603050405020304" pitchFamily="18" charset="0"/>
                  </a:rPr>
                  <a:t> </a:t>
                </a:r>
                <a:r>
                  <a:rPr lang="en-US" sz="2800" dirty="0" err="1">
                    <a:latin typeface="Times New Roman" panose="02020603050405020304" pitchFamily="18" charset="0"/>
                  </a:rPr>
                  <a:t>xung</a:t>
                </a:r>
                <a:r>
                  <a:rPr lang="en-US" sz="2800" dirty="0">
                    <a:latin typeface="Times New Roman" panose="02020603050405020304" pitchFamily="18" charset="0"/>
                  </a:rPr>
                  <a:t> </a:t>
                </a:r>
                <a:r>
                  <a:rPr lang="en-US" sz="2800" dirty="0" err="1">
                    <a:latin typeface="Times New Roman" panose="02020603050405020304" pitchFamily="18" charset="0"/>
                  </a:rPr>
                  <a:t>ngõ</a:t>
                </a:r>
                <a:r>
                  <a:rPr lang="en-US" sz="2800" dirty="0">
                    <a:latin typeface="Times New Roman" panose="02020603050405020304" pitchFamily="18" charset="0"/>
                  </a:rPr>
                  <a:t> </a:t>
                </a:r>
                <a:r>
                  <a:rPr lang="en-US" sz="2800" dirty="0" err="1">
                    <a:latin typeface="Times New Roman" panose="02020603050405020304" pitchFamily="18" charset="0"/>
                  </a:rPr>
                  <a:t>vào</a:t>
                </a:r>
                <a:r>
                  <a:rPr lang="en-US" sz="2800" dirty="0">
                    <a:latin typeface="Times New Roman" panose="02020603050405020304" pitchFamily="18" charset="0"/>
                  </a:rPr>
                  <a:t> chia </a:t>
                </a:r>
                <a:r>
                  <a:rPr lang="en-US" sz="2800" dirty="0" err="1">
                    <a:latin typeface="Times New Roman" panose="02020603050405020304" pitchFamily="18" charset="0"/>
                  </a:rPr>
                  <a:t>cho</a:t>
                </a:r>
                <a:r>
                  <a:rPr lang="en-US" sz="2800" dirty="0">
                    <a:latin typeface="Times New Roman" panose="02020603050405020304" pitchFamily="18" charset="0"/>
                  </a:rPr>
                  <a:t> </a:t>
                </a:r>
                <a14:m>
                  <m:oMath xmlns:m="http://schemas.openxmlformats.org/officeDocument/2006/math">
                    <m:sSup>
                      <m:sSupPr>
                        <m:ctrlPr>
                          <a:rPr lang="en-US" sz="2800" i="1" smtClean="0">
                            <a:latin typeface="Cambria Math"/>
                          </a:rPr>
                        </m:ctrlPr>
                      </m:sSupPr>
                      <m:e>
                        <m:r>
                          <a:rPr lang="en-US" sz="2800" b="0" i="1" smtClean="0">
                            <a:latin typeface="Cambria Math" panose="02040503050406030204" pitchFamily="18" charset="0"/>
                          </a:rPr>
                          <m:t>2</m:t>
                        </m:r>
                      </m:e>
                      <m:sup>
                        <m:r>
                          <a:rPr lang="en-US" sz="2800" b="0" i="1" smtClean="0">
                            <a:latin typeface="Cambria Math" panose="02040503050406030204" pitchFamily="18" charset="0"/>
                          </a:rPr>
                          <m:t>𝑁</m:t>
                        </m:r>
                      </m:sup>
                    </m:sSup>
                  </m:oMath>
                </a14:m>
                <a:r>
                  <a:rPr lang="en-US" sz="2800" dirty="0" smtClean="0">
                    <a:latin typeface="Times New Roman" panose="02020603050405020304" pitchFamily="18" charset="0"/>
                  </a:rPr>
                  <a:t>.</a:t>
                </a:r>
                <a:endParaRPr lang="en-US" sz="2800" dirty="0">
                  <a:latin typeface="Times New Roman" panose="02020603050405020304" pitchFamily="18" charset="0"/>
                </a:endParaRP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Giá</a:t>
                </a:r>
                <a:r>
                  <a:rPr lang="en-US" sz="2800" dirty="0">
                    <a:latin typeface="Times New Roman" panose="02020603050405020304" pitchFamily="18" charset="0"/>
                  </a:rPr>
                  <a:t> </a:t>
                </a:r>
                <a:r>
                  <a:rPr lang="en-US" sz="2800" dirty="0" err="1">
                    <a:latin typeface="Times New Roman" panose="02020603050405020304" pitchFamily="18" charset="0"/>
                  </a:rPr>
                  <a:t>trị</a:t>
                </a:r>
                <a:r>
                  <a:rPr lang="en-US" sz="2800" dirty="0">
                    <a:latin typeface="Times New Roman" panose="02020603050405020304" pitchFamily="18" charset="0"/>
                  </a:rPr>
                  <a:t>: </a:t>
                </a:r>
                <a:r>
                  <a:rPr lang="en-US" sz="2800" dirty="0" err="1">
                    <a:latin typeface="Times New Roman" panose="02020603050405020304" pitchFamily="18" charset="0"/>
                  </a:rPr>
                  <a:t>giá</a:t>
                </a:r>
                <a:r>
                  <a:rPr lang="en-US" sz="2800" dirty="0">
                    <a:latin typeface="Times New Roman" panose="02020603050405020304" pitchFamily="18" charset="0"/>
                  </a:rPr>
                  <a:t> </a:t>
                </a:r>
                <a:r>
                  <a:rPr lang="en-US" sz="2800" dirty="0" err="1">
                    <a:latin typeface="Times New Roman" panose="02020603050405020304" pitchFamily="18" charset="0"/>
                  </a:rPr>
                  <a:t>trị</a:t>
                </a:r>
                <a:r>
                  <a:rPr lang="en-US" sz="2800" dirty="0">
                    <a:latin typeface="Times New Roman" panose="02020603050405020304" pitchFamily="18" charset="0"/>
                  </a:rPr>
                  <a:t> </a:t>
                </a:r>
                <a:r>
                  <a:rPr lang="en-US" sz="2800" dirty="0" err="1">
                    <a:latin typeface="Times New Roman" panose="02020603050405020304" pitchFamily="18" charset="0"/>
                  </a:rPr>
                  <a:t>nhị</a:t>
                </a:r>
                <a:r>
                  <a:rPr lang="en-US" sz="2800" dirty="0">
                    <a:latin typeface="Times New Roman" panose="02020603050405020304" pitchFamily="18" charset="0"/>
                  </a:rPr>
                  <a:t> </a:t>
                </a:r>
                <a:r>
                  <a:rPr lang="en-US" sz="2800" dirty="0" err="1">
                    <a:latin typeface="Times New Roman" panose="02020603050405020304" pitchFamily="18" charset="0"/>
                  </a:rPr>
                  <a:t>phân</a:t>
                </a:r>
                <a:r>
                  <a:rPr lang="en-US" sz="2800" dirty="0">
                    <a:latin typeface="Times New Roman" panose="02020603050405020304" pitchFamily="18" charset="0"/>
                  </a:rPr>
                  <a:t> </a:t>
                </a:r>
                <a:r>
                  <a:rPr lang="en-US" sz="2800" dirty="0" err="1">
                    <a:latin typeface="Times New Roman" panose="02020603050405020304" pitchFamily="18" charset="0"/>
                  </a:rPr>
                  <a:t>trong</a:t>
                </a:r>
                <a:r>
                  <a:rPr lang="en-US" sz="2800" dirty="0">
                    <a:latin typeface="Times New Roman" panose="02020603050405020304" pitchFamily="18" charset="0"/>
                  </a:rPr>
                  <a:t> </a:t>
                </a:r>
                <a:r>
                  <a:rPr lang="en-US" sz="2800" dirty="0" err="1">
                    <a:latin typeface="Times New Roman" panose="02020603050405020304" pitchFamily="18" charset="0"/>
                  </a:rPr>
                  <a:t>các</a:t>
                </a:r>
                <a:r>
                  <a:rPr lang="en-US" sz="2800" dirty="0">
                    <a:latin typeface="Times New Roman" panose="02020603050405020304" pitchFamily="18" charset="0"/>
                  </a:rPr>
                  <a:t> FF </a:t>
                </a:r>
                <a:r>
                  <a:rPr lang="en-US" sz="2800" dirty="0" err="1">
                    <a:latin typeface="Times New Roman" panose="02020603050405020304" pitchFamily="18" charset="0"/>
                  </a:rPr>
                  <a:t>của</a:t>
                </a:r>
                <a:r>
                  <a:rPr lang="en-US" sz="2800" dirty="0">
                    <a:latin typeface="Times New Roman" panose="02020603050405020304" pitchFamily="18" charset="0"/>
                  </a:rPr>
                  <a:t> </a:t>
                </a:r>
                <a:r>
                  <a:rPr lang="en-US" sz="2800" dirty="0" err="1">
                    <a:latin typeface="Times New Roman" panose="02020603050405020304" pitchFamily="18" charset="0"/>
                  </a:rPr>
                  <a:t>bộ</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là</a:t>
                </a:r>
                <a:r>
                  <a:rPr lang="en-US" sz="2800" dirty="0">
                    <a:latin typeface="Times New Roman" panose="02020603050405020304" pitchFamily="18" charset="0"/>
                  </a:rPr>
                  <a:t> </a:t>
                </a:r>
                <a:r>
                  <a:rPr lang="en-US" sz="2800" dirty="0" err="1">
                    <a:latin typeface="Times New Roman" panose="02020603050405020304" pitchFamily="18" charset="0"/>
                  </a:rPr>
                  <a:t>số</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ếm</a:t>
                </a:r>
                <a:r>
                  <a:rPr lang="en-US" sz="2800" dirty="0" smtClean="0">
                    <a:latin typeface="Times New Roman" panose="02020603050405020304" pitchFamily="18" charset="0"/>
                  </a:rPr>
                  <a:t> </a:t>
                </a:r>
                <a:r>
                  <a:rPr lang="en-US" sz="2800" dirty="0" err="1">
                    <a:latin typeface="Times New Roman" panose="02020603050405020304" pitchFamily="18" charset="0"/>
                  </a:rPr>
                  <a:t>của</a:t>
                </a:r>
                <a:r>
                  <a:rPr lang="en-US" sz="2800" dirty="0">
                    <a:latin typeface="Times New Roman" panose="02020603050405020304" pitchFamily="18" charset="0"/>
                  </a:rPr>
                  <a:t> </a:t>
                </a:r>
                <a:r>
                  <a:rPr lang="en-US" sz="2800" dirty="0" err="1">
                    <a:latin typeface="Times New Roman" panose="02020603050405020304" pitchFamily="18" charset="0"/>
                  </a:rPr>
                  <a:t>các</a:t>
                </a:r>
                <a:r>
                  <a:rPr lang="en-US" sz="2800" dirty="0">
                    <a:latin typeface="Times New Roman" panose="02020603050405020304" pitchFamily="18" charset="0"/>
                  </a:rPr>
                  <a:t> </a:t>
                </a:r>
                <a:r>
                  <a:rPr lang="en-US" sz="2800" dirty="0" err="1">
                    <a:latin typeface="Times New Roman" panose="02020603050405020304" pitchFamily="18" charset="0"/>
                  </a:rPr>
                  <a:t>xung</a:t>
                </a:r>
                <a:r>
                  <a:rPr lang="en-US" sz="2800" dirty="0">
                    <a:latin typeface="Times New Roman" panose="02020603050405020304" pitchFamily="18" charset="0"/>
                  </a:rPr>
                  <a:t> clock </a:t>
                </a:r>
                <a:r>
                  <a:rPr lang="en-US" sz="2800" dirty="0" err="1">
                    <a:latin typeface="Times New Roman" panose="02020603050405020304" pitchFamily="18" charset="0"/>
                  </a:rPr>
                  <a:t>tại</a:t>
                </a:r>
                <a:r>
                  <a:rPr lang="en-US" sz="2800" dirty="0">
                    <a:latin typeface="Times New Roman" panose="02020603050405020304" pitchFamily="18" charset="0"/>
                  </a:rPr>
                  <a:t> </a:t>
                </a:r>
                <a:r>
                  <a:rPr lang="en-US" sz="2800" dirty="0" err="1">
                    <a:latin typeface="Times New Roman" panose="02020603050405020304" pitchFamily="18" charset="0"/>
                  </a:rPr>
                  <a:t>ngõ</a:t>
                </a:r>
                <a:r>
                  <a:rPr lang="en-US" sz="2800" dirty="0">
                    <a:latin typeface="Times New Roman" panose="02020603050405020304" pitchFamily="18" charset="0"/>
                  </a:rPr>
                  <a:t> </a:t>
                </a:r>
                <a:r>
                  <a:rPr lang="en-US" sz="2800" dirty="0" err="1">
                    <a:latin typeface="Times New Roman" panose="02020603050405020304" pitchFamily="18" charset="0"/>
                  </a:rPr>
                  <a:t>vào</a:t>
                </a:r>
                <a:r>
                  <a:rPr lang="en-US" sz="2800" dirty="0">
                    <a:latin typeface="Times New Roman" panose="02020603050405020304" pitchFamily="18" charset="0"/>
                  </a:rPr>
                  <a:t> </a:t>
                </a:r>
                <a:r>
                  <a:rPr lang="en-US" sz="2800" dirty="0" err="1" smtClean="0">
                    <a:latin typeface="Times New Roman" panose="02020603050405020304" pitchFamily="18" charset="0"/>
                  </a:rPr>
                  <a:t>từ</a:t>
                </a:r>
                <a:r>
                  <a:rPr lang="en-US" sz="2800" dirty="0" smtClean="0">
                    <a:latin typeface="Times New Roman" panose="02020603050405020304" pitchFamily="18" charset="0"/>
                  </a:rPr>
                  <a:t> </a:t>
                </a:r>
                <a:r>
                  <a:rPr lang="en-US" sz="2800" dirty="0" err="1">
                    <a:latin typeface="Times New Roman" panose="02020603050405020304" pitchFamily="18" charset="0"/>
                  </a:rPr>
                  <a:t>khi</a:t>
                </a:r>
                <a:r>
                  <a:rPr lang="en-US" sz="2800" dirty="0">
                    <a:latin typeface="Times New Roman" panose="02020603050405020304" pitchFamily="18" charset="0"/>
                  </a:rPr>
                  <a:t> </a:t>
                </a:r>
                <a:r>
                  <a:rPr lang="en-US" sz="2800" dirty="0" err="1">
                    <a:latin typeface="Times New Roman" panose="02020603050405020304" pitchFamily="18" charset="0"/>
                  </a:rPr>
                  <a:t>bộ</a:t>
                </a:r>
                <a:r>
                  <a:rPr lang="en-US" sz="2800" dirty="0">
                    <a:latin typeface="Times New Roman" panose="02020603050405020304" pitchFamily="18" charset="0"/>
                  </a:rPr>
                  <a:t> </a:t>
                </a:r>
                <a:r>
                  <a:rPr lang="en-US" sz="2800" dirty="0" err="1">
                    <a:latin typeface="Times New Roman" panose="02020603050405020304" pitchFamily="18" charset="0"/>
                  </a:rPr>
                  <a:t>ñịnh</a:t>
                </a:r>
                <a:r>
                  <a:rPr lang="en-US" sz="2800" dirty="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bắt</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ầu</a:t>
                </a:r>
                <a:r>
                  <a:rPr lang="en-US" sz="2800" dirty="0" smtClean="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ếm</a:t>
                </a:r>
                <a:r>
                  <a:rPr lang="en-US" sz="2800" dirty="0">
                    <a:latin typeface="Times New Roman" panose="02020603050405020304" pitchFamily="18" charset="0"/>
                  </a:rPr>
                  <a:t>.</a:t>
                </a: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Tràn</a:t>
                </a:r>
                <a:r>
                  <a:rPr lang="en-US" sz="2800" dirty="0">
                    <a:latin typeface="Times New Roman" panose="02020603050405020304" pitchFamily="18" charset="0"/>
                  </a:rPr>
                  <a:t>: </a:t>
                </a:r>
                <a:r>
                  <a:rPr lang="en-US" sz="2800" dirty="0" err="1">
                    <a:latin typeface="Times New Roman" panose="02020603050405020304" pitchFamily="18" charset="0"/>
                  </a:rPr>
                  <a:t>xảy</a:t>
                </a:r>
                <a:r>
                  <a:rPr lang="en-US" sz="2800" dirty="0">
                    <a:latin typeface="Times New Roman" panose="02020603050405020304" pitchFamily="18" charset="0"/>
                  </a:rPr>
                  <a:t> </a:t>
                </a:r>
                <a:r>
                  <a:rPr lang="en-US" sz="2800" dirty="0" err="1">
                    <a:latin typeface="Times New Roman" panose="02020603050405020304" pitchFamily="18" charset="0"/>
                  </a:rPr>
                  <a:t>ra</a:t>
                </a:r>
                <a:r>
                  <a:rPr lang="en-US" sz="2800" dirty="0">
                    <a:latin typeface="Times New Roman" panose="02020603050405020304" pitchFamily="18" charset="0"/>
                  </a:rPr>
                  <a:t> </a:t>
                </a:r>
                <a:r>
                  <a:rPr lang="en-US" sz="2800" dirty="0" err="1">
                    <a:latin typeface="Times New Roman" panose="02020603050405020304" pitchFamily="18" charset="0"/>
                  </a:rPr>
                  <a:t>hiện</a:t>
                </a:r>
                <a:r>
                  <a:rPr lang="en-US" sz="2800" dirty="0">
                    <a:latin typeface="Times New Roman" panose="02020603050405020304" pitchFamily="18" charset="0"/>
                  </a:rPr>
                  <a:t> </a:t>
                </a:r>
                <a:r>
                  <a:rPr lang="en-US" sz="2800" dirty="0" err="1">
                    <a:latin typeface="Times New Roman" panose="02020603050405020304" pitchFamily="18" charset="0"/>
                  </a:rPr>
                  <a:t>tuợng</a:t>
                </a:r>
                <a:r>
                  <a:rPr lang="en-US" sz="2800" dirty="0">
                    <a:latin typeface="Times New Roman" panose="02020603050405020304" pitchFamily="18" charset="0"/>
                  </a:rPr>
                  <a:t> </a:t>
                </a:r>
                <a:r>
                  <a:rPr lang="en-US" sz="2800" dirty="0" err="1">
                    <a:latin typeface="Times New Roman" panose="02020603050405020304" pitchFamily="18" charset="0"/>
                  </a:rPr>
                  <a:t>tràn</a:t>
                </a:r>
                <a:r>
                  <a:rPr lang="en-US" sz="2800" dirty="0">
                    <a:latin typeface="Times New Roman" panose="02020603050405020304" pitchFamily="18" charset="0"/>
                  </a:rPr>
                  <a:t> (</a:t>
                </a:r>
                <a:r>
                  <a:rPr lang="en-US" sz="2800" dirty="0" err="1">
                    <a:latin typeface="Times New Roman" panose="02020603050405020304" pitchFamily="18" charset="0"/>
                  </a:rPr>
                  <a:t>cờ</a:t>
                </a:r>
                <a:r>
                  <a:rPr lang="en-US" sz="2800" dirty="0">
                    <a:latin typeface="Times New Roman" panose="02020603050405020304" pitchFamily="18" charset="0"/>
                  </a:rPr>
                  <a:t> </a:t>
                </a:r>
                <a:r>
                  <a:rPr lang="en-US" sz="2800" dirty="0" err="1">
                    <a:latin typeface="Times New Roman" panose="02020603050405020304" pitchFamily="18" charset="0"/>
                  </a:rPr>
                  <a:t>tràn</a:t>
                </a:r>
                <a:r>
                  <a:rPr lang="en-US" sz="2800" dirty="0">
                    <a:latin typeface="Times New Roman" panose="02020603050405020304" pitchFamily="18" charset="0"/>
                  </a:rPr>
                  <a:t> = 1) </a:t>
                </a:r>
                <a:r>
                  <a:rPr lang="en-US" sz="2800" dirty="0" err="1">
                    <a:latin typeface="Times New Roman" panose="02020603050405020304" pitchFamily="18" charset="0"/>
                  </a:rPr>
                  <a:t>khi</a:t>
                </a:r>
                <a:r>
                  <a:rPr lang="en-US" sz="2800" dirty="0">
                    <a:latin typeface="Times New Roman" panose="02020603050405020304" pitchFamily="18" charset="0"/>
                  </a:rPr>
                  <a:t> </a:t>
                </a:r>
                <a:r>
                  <a:rPr lang="en-US" sz="2800" dirty="0" err="1">
                    <a:latin typeface="Times New Roman" panose="02020603050405020304" pitchFamily="18" charset="0"/>
                  </a:rPr>
                  <a:t>số</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ếm</a:t>
                </a:r>
                <a:r>
                  <a:rPr lang="en-US" sz="2800" dirty="0" smtClean="0">
                    <a:latin typeface="Times New Roman" panose="02020603050405020304" pitchFamily="18" charset="0"/>
                  </a:rPr>
                  <a:t> </a:t>
                </a:r>
                <a:r>
                  <a:rPr lang="en-US" sz="2800" dirty="0" err="1">
                    <a:latin typeface="Times New Roman" panose="02020603050405020304" pitchFamily="18" charset="0"/>
                  </a:rPr>
                  <a:t>chuyển</a:t>
                </a:r>
                <a:r>
                  <a:rPr lang="en-US" sz="2800" dirty="0">
                    <a:latin typeface="Times New Roman" panose="02020603050405020304" pitchFamily="18" charset="0"/>
                  </a:rPr>
                  <a:t> </a:t>
                </a:r>
                <a:r>
                  <a:rPr lang="en-US" sz="2800" dirty="0" err="1">
                    <a:latin typeface="Times New Roman" panose="02020603050405020304" pitchFamily="18" charset="0"/>
                  </a:rPr>
                  <a:t>từ</a:t>
                </a:r>
                <a:r>
                  <a:rPr lang="en-US" sz="2800" dirty="0">
                    <a:latin typeface="Times New Roman" panose="02020603050405020304" pitchFamily="18" charset="0"/>
                  </a:rPr>
                  <a:t> </a:t>
                </a:r>
                <a:r>
                  <a:rPr lang="en-US" sz="2800" dirty="0" err="1">
                    <a:latin typeface="Times New Roman" panose="02020603050405020304" pitchFamily="18" charset="0"/>
                  </a:rPr>
                  <a:t>giá</a:t>
                </a:r>
                <a:r>
                  <a:rPr lang="en-US" sz="2800" dirty="0">
                    <a:latin typeface="Times New Roman" panose="02020603050405020304" pitchFamily="18" charset="0"/>
                  </a:rPr>
                  <a:t> </a:t>
                </a:r>
                <a:r>
                  <a:rPr lang="en-US" sz="2800" dirty="0" err="1">
                    <a:latin typeface="Times New Roman" panose="02020603050405020304" pitchFamily="18" charset="0"/>
                  </a:rPr>
                  <a:t>trị</a:t>
                </a:r>
                <a:r>
                  <a:rPr lang="en-US" sz="2800" dirty="0">
                    <a:latin typeface="Times New Roman" panose="02020603050405020304" pitchFamily="18" charset="0"/>
                  </a:rPr>
                  <a:t> </a:t>
                </a:r>
                <a:r>
                  <a:rPr lang="en-US" sz="2800" dirty="0" err="1">
                    <a:latin typeface="Times New Roman" panose="02020603050405020304" pitchFamily="18" charset="0"/>
                  </a:rPr>
                  <a:t>lớn</a:t>
                </a:r>
                <a:r>
                  <a:rPr lang="en-US" sz="2800" dirty="0">
                    <a:latin typeface="Times New Roman" panose="02020603050405020304" pitchFamily="18" charset="0"/>
                  </a:rPr>
                  <a:t> </a:t>
                </a:r>
                <a:r>
                  <a:rPr lang="en-US" sz="2800" dirty="0" err="1">
                    <a:latin typeface="Times New Roman" panose="02020603050405020304" pitchFamily="18" charset="0"/>
                  </a:rPr>
                  <a:t>nhất</a:t>
                </a:r>
                <a:r>
                  <a:rPr lang="en-US" sz="2800" dirty="0">
                    <a:latin typeface="Times New Roman" panose="02020603050405020304" pitchFamily="18" charset="0"/>
                  </a:rPr>
                  <a:t> </a:t>
                </a:r>
                <a:r>
                  <a:rPr lang="en-US" sz="2800" dirty="0" err="1">
                    <a:latin typeface="Times New Roman" panose="02020603050405020304" pitchFamily="18" charset="0"/>
                  </a:rPr>
                  <a:t>xuống</a:t>
                </a:r>
                <a:r>
                  <a:rPr lang="en-US" sz="2800" dirty="0">
                    <a:latin typeface="Times New Roman" panose="02020603050405020304" pitchFamily="18" charset="0"/>
                  </a:rPr>
                  <a:t> </a:t>
                </a:r>
                <a:r>
                  <a:rPr lang="en-US" sz="2800" dirty="0" err="1">
                    <a:latin typeface="Times New Roman" panose="02020603050405020304" pitchFamily="18" charset="0"/>
                  </a:rPr>
                  <a:t>giá</a:t>
                </a:r>
                <a:r>
                  <a:rPr lang="en-US" sz="2800" dirty="0">
                    <a:latin typeface="Times New Roman" panose="02020603050405020304" pitchFamily="18" charset="0"/>
                  </a:rPr>
                  <a:t> </a:t>
                </a:r>
                <a:r>
                  <a:rPr lang="en-US" sz="2800" dirty="0" err="1">
                    <a:latin typeface="Times New Roman" panose="02020603050405020304" pitchFamily="18" charset="0"/>
                  </a:rPr>
                  <a:t>trị</a:t>
                </a:r>
                <a:r>
                  <a:rPr lang="en-US" sz="2800" dirty="0">
                    <a:latin typeface="Times New Roman" panose="02020603050405020304" pitchFamily="18" charset="0"/>
                  </a:rPr>
                  <a:t> </a:t>
                </a:r>
                <a:r>
                  <a:rPr lang="en-US" sz="2800" dirty="0" err="1" smtClean="0">
                    <a:latin typeface="Times New Roman" panose="02020603050405020304" pitchFamily="18" charset="0"/>
                  </a:rPr>
                  <a:t>nhỏ</a:t>
                </a:r>
                <a:r>
                  <a:rPr lang="en-US" sz="2800" dirty="0" smtClean="0">
                    <a:latin typeface="Times New Roman" panose="02020603050405020304" pitchFamily="18" charset="0"/>
                  </a:rPr>
                  <a:t> </a:t>
                </a:r>
                <a:r>
                  <a:rPr lang="en-US" sz="2800" dirty="0" err="1">
                    <a:latin typeface="Times New Roman" panose="02020603050405020304" pitchFamily="18" charset="0"/>
                  </a:rPr>
                  <a:t>nhất</a:t>
                </a:r>
                <a:r>
                  <a:rPr lang="en-US" sz="2800" dirty="0">
                    <a:latin typeface="Times New Roman" panose="02020603050405020304" pitchFamily="18" charset="0"/>
                  </a:rPr>
                  <a:t> </a:t>
                </a:r>
                <a:r>
                  <a:rPr lang="en-US" sz="2800" dirty="0" err="1">
                    <a:latin typeface="Times New Roman" panose="02020603050405020304" pitchFamily="18" charset="0"/>
                  </a:rPr>
                  <a:t>của</a:t>
                </a:r>
                <a:r>
                  <a:rPr lang="en-US" sz="2800" dirty="0">
                    <a:latin typeface="Times New Roman" panose="02020603050405020304" pitchFamily="18" charset="0"/>
                  </a:rPr>
                  <a:t> </a:t>
                </a:r>
                <a:r>
                  <a:rPr lang="en-US" sz="2800" dirty="0" err="1">
                    <a:latin typeface="Times New Roman" panose="02020603050405020304" pitchFamily="18" charset="0"/>
                  </a:rPr>
                  <a:t>bộ</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a:t>
                </a:r>
              </a:p>
            </p:txBody>
          </p:sp>
        </mc:Choice>
        <mc:Fallback xmlns="">
          <p:sp>
            <p:nvSpPr>
              <p:cNvPr id="5" name="Rectangle 4"/>
              <p:cNvSpPr>
                <a:spLocks noRot="1" noChangeAspect="1" noMove="1" noResize="1" noEditPoints="1" noAdjustHandles="1" noChangeArrowheads="1" noChangeShapeType="1" noTextEdit="1"/>
              </p:cNvSpPr>
              <p:nvPr/>
            </p:nvSpPr>
            <p:spPr>
              <a:xfrm>
                <a:off x="428814" y="3317988"/>
                <a:ext cx="11093823" cy="2781659"/>
              </a:xfrm>
              <a:prstGeom prst="rect">
                <a:avLst/>
              </a:prstGeom>
              <a:blipFill rotWithShape="1">
                <a:blip r:embed="rId3"/>
                <a:stretch>
                  <a:fillRect l="-1099" b="-1313"/>
                </a:stretch>
              </a:blipFill>
            </p:spPr>
            <p:txBody>
              <a:bodyPr/>
              <a:lstStyle/>
              <a:p>
                <a:r>
                  <a:rPr lang="en-US">
                    <a:noFill/>
                  </a:rPr>
                  <a:t> </a:t>
                </a:r>
              </a:p>
            </p:txBody>
          </p:sp>
        </mc:Fallback>
      </mc:AlternateContent>
    </p:spTree>
    <p:extLst>
      <p:ext uri="{BB962C8B-B14F-4D97-AF65-F5344CB8AC3E}">
        <p14:creationId xmlns:p14="http://schemas.microsoft.com/office/powerpoint/2010/main" val="2544332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814" y="201706"/>
            <a:ext cx="2220257" cy="568452"/>
          </a:xfrm>
        </p:spPr>
        <p:txBody>
          <a:bodyPr/>
          <a:lstStyle/>
          <a:p>
            <a:r>
              <a:rPr lang="en-US" sz="2800" dirty="0"/>
              <a:t> </a:t>
            </a:r>
            <a:br>
              <a:rPr lang="en-US" sz="2800" dirty="0"/>
            </a:br>
            <a:r>
              <a:rPr lang="en-US" sz="2800" dirty="0"/>
              <a:t>I. MỞ </a:t>
            </a:r>
            <a:r>
              <a:rPr lang="en-US" sz="2800" dirty="0" err="1" smtClean="0"/>
              <a:t>đầu</a:t>
            </a:r>
            <a:r>
              <a:rPr lang="en-US" sz="2800" dirty="0" smtClean="0"/>
              <a:t>: </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428814" y="2806999"/>
            <a:ext cx="11093823" cy="1384995"/>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ếm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kiện</a:t>
            </a:r>
            <a:r>
              <a:rPr lang="en-US" sz="2800" dirty="0">
                <a:latin typeface="Times New Roman" panose="02020603050405020304" pitchFamily="18" charset="0"/>
                <a:cs typeface="Times New Roman" panose="02020603050405020304" pitchFamily="18" charset="0"/>
              </a:rPr>
              <a:t> (COUNTER):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ể</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bên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ngoài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chip 8051 </a:t>
            </a:r>
            <a:r>
              <a:rPr lang="en-US" sz="2800" dirty="0" smtClean="0">
                <a:latin typeface="Times New Roman" panose="02020603050405020304" pitchFamily="18" charset="0"/>
                <a:cs typeface="Times New Roman" panose="02020603050405020304" pitchFamily="18" charset="0"/>
              </a:rPr>
              <a:t>(</a:t>
            </a:r>
            <a:r>
              <a:rPr lang="en-US" sz="2800" dirty="0" err="1" smtClean="0">
                <a:latin typeface="Times New Roman" panose="02020603050405020304" pitchFamily="18" charset="0"/>
                <a:cs typeface="Times New Roman" panose="02020603050405020304" pitchFamily="18" charset="0"/>
              </a:rPr>
              <a:t>kích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xuống</a:t>
            </a:r>
            <a:r>
              <a:rPr lang="en-US" sz="2800" dirty="0">
                <a:latin typeface="Times New Roman" panose="02020603050405020304" pitchFamily="18" charset="0"/>
                <a:cs typeface="Times New Roman" panose="02020603050405020304" pitchFamily="18" charset="0"/>
              </a:rPr>
              <a:t> 0). </a:t>
            </a:r>
          </a:p>
        </p:txBody>
      </p:sp>
      <p:sp>
        <p:nvSpPr>
          <p:cNvPr id="3" name="Rectangle 2"/>
          <p:cNvSpPr/>
          <p:nvPr/>
        </p:nvSpPr>
        <p:spPr>
          <a:xfrm>
            <a:off x="564776" y="770158"/>
            <a:ext cx="10703859" cy="1815882"/>
          </a:xfrm>
          <a:prstGeom prst="rect">
            <a:avLst/>
          </a:prstGeom>
        </p:spPr>
        <p:txBody>
          <a:bodyPr wrap="square">
            <a:spAutoFit/>
          </a:bodyPr>
          <a:lstStyle/>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(TIMER):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uợc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thời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ã</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qui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ó</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1.</a:t>
            </a:r>
          </a:p>
        </p:txBody>
      </p:sp>
      <p:sp>
        <p:nvSpPr>
          <p:cNvPr id="6" name="Rectangle 5"/>
          <p:cNvSpPr/>
          <p:nvPr/>
        </p:nvSpPr>
        <p:spPr>
          <a:xfrm>
            <a:off x="428815" y="4622881"/>
            <a:ext cx="10839820" cy="523220"/>
          </a:xfrm>
          <a:prstGeom prst="rect">
            <a:avLst/>
          </a:prstGeom>
        </p:spPr>
        <p:txBody>
          <a:bodyPr wrap="square">
            <a:spAutoFit/>
          </a:bodyPr>
          <a:lstStyle/>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Ứng</a:t>
            </a:r>
            <a:r>
              <a:rPr lang="en-US" sz="2800" dirty="0">
                <a:latin typeface="Times New Roman" panose="02020603050405020304" pitchFamily="18" charset="0"/>
              </a:rPr>
              <a:t> </a:t>
            </a:r>
            <a:r>
              <a:rPr lang="en-US" sz="2800" dirty="0" err="1">
                <a:latin typeface="Times New Roman" panose="02020603050405020304" pitchFamily="18" charset="0"/>
              </a:rPr>
              <a:t>dụng</a:t>
            </a:r>
            <a:r>
              <a:rPr lang="en-US" sz="2800" dirty="0">
                <a:latin typeface="Times New Roman" panose="02020603050405020304" pitchFamily="18" charset="0"/>
              </a:rPr>
              <a:t> </a:t>
            </a:r>
            <a:r>
              <a:rPr lang="en-US" sz="2800" dirty="0" err="1">
                <a:latin typeface="Times New Roman" panose="02020603050405020304" pitchFamily="18" charset="0"/>
              </a:rPr>
              <a:t>tạo</a:t>
            </a:r>
            <a:r>
              <a:rPr lang="en-US" sz="2800" dirty="0">
                <a:latin typeface="Times New Roman" panose="02020603050405020304" pitchFamily="18" charset="0"/>
              </a:rPr>
              <a:t> </a:t>
            </a:r>
            <a:r>
              <a:rPr lang="en-US" sz="2800" dirty="0" err="1">
                <a:latin typeface="Times New Roman" panose="02020603050405020304" pitchFamily="18" charset="0"/>
              </a:rPr>
              <a:t>tốc</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ộ</a:t>
            </a:r>
            <a:r>
              <a:rPr lang="en-US" sz="2800" dirty="0" smtClean="0">
                <a:latin typeface="Times New Roman" panose="02020603050405020304" pitchFamily="18" charset="0"/>
              </a:rPr>
              <a:t> </a:t>
            </a:r>
            <a:r>
              <a:rPr lang="en-US" sz="2800" dirty="0">
                <a:latin typeface="Times New Roman" panose="02020603050405020304" pitchFamily="18" charset="0"/>
              </a:rPr>
              <a:t>baud </a:t>
            </a:r>
            <a:r>
              <a:rPr lang="en-US" sz="2800" dirty="0" err="1">
                <a:latin typeface="Times New Roman" panose="02020603050405020304" pitchFamily="18" charset="0"/>
              </a:rPr>
              <a:t>cho</a:t>
            </a:r>
            <a:r>
              <a:rPr lang="en-US" sz="2800" dirty="0">
                <a:latin typeface="Times New Roman" panose="02020603050405020304" pitchFamily="18" charset="0"/>
              </a:rPr>
              <a:t> port </a:t>
            </a:r>
            <a:r>
              <a:rPr lang="en-US" sz="2800" dirty="0" err="1">
                <a:latin typeface="Times New Roman" panose="02020603050405020304" pitchFamily="18" charset="0"/>
              </a:rPr>
              <a:t>nối</a:t>
            </a:r>
            <a:r>
              <a:rPr lang="en-US" sz="2800" dirty="0">
                <a:latin typeface="Times New Roman" panose="02020603050405020304" pitchFamily="18" charset="0"/>
              </a:rPr>
              <a:t> </a:t>
            </a:r>
            <a:r>
              <a:rPr lang="en-US" sz="2800" dirty="0" err="1" smtClean="0">
                <a:latin typeface="Times New Roman" panose="02020603050405020304" pitchFamily="18" charset="0"/>
              </a:rPr>
              <a:t>tiếp</a:t>
            </a:r>
            <a:r>
              <a:rPr lang="en-US" sz="2800" dirty="0" smtClean="0">
                <a:latin typeface="Times New Roman" panose="02020603050405020304" pitchFamily="18" charset="0"/>
              </a:rPr>
              <a:t>. </a:t>
            </a:r>
            <a:endParaRPr lang="en-US" sz="2800" dirty="0"/>
          </a:p>
        </p:txBody>
      </p:sp>
    </p:spTree>
    <p:extLst>
      <p:ext uri="{BB962C8B-B14F-4D97-AF65-F5344CB8AC3E}">
        <p14:creationId xmlns:p14="http://schemas.microsoft.com/office/powerpoint/2010/main" val="1209066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814" y="201706"/>
            <a:ext cx="2220257" cy="568452"/>
          </a:xfrm>
        </p:spPr>
        <p:txBody>
          <a:bodyPr/>
          <a:lstStyle/>
          <a:p>
            <a:r>
              <a:rPr lang="en-US" sz="2800" dirty="0"/>
              <a:t> </a:t>
            </a:r>
            <a:br>
              <a:rPr lang="en-US" sz="2800" dirty="0"/>
            </a:br>
            <a:r>
              <a:rPr lang="en-US" sz="2800" dirty="0"/>
              <a:t>I. MỞ </a:t>
            </a:r>
            <a:r>
              <a:rPr lang="en-US" sz="2800" dirty="0" err="1" smtClean="0"/>
              <a:t>đầu</a:t>
            </a:r>
            <a:r>
              <a:rPr lang="en-US" sz="2800" dirty="0" smtClean="0"/>
              <a:t>: </a:t>
            </a:r>
            <a:endParaRPr lang="en-US" sz="2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37641" y="1240339"/>
            <a:ext cx="11453699" cy="4314300"/>
          </a:xfrm>
          <a:prstGeom prst="rect">
            <a:avLst/>
          </a:prstGeom>
        </p:spPr>
      </p:pic>
    </p:spTree>
    <p:extLst>
      <p:ext uri="{BB962C8B-B14F-4D97-AF65-F5344CB8AC3E}">
        <p14:creationId xmlns:p14="http://schemas.microsoft.com/office/powerpoint/2010/main" val="164756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5384" y="302854"/>
            <a:ext cx="8749640" cy="1095640"/>
          </a:xfrm>
        </p:spPr>
        <p:txBody>
          <a:bodyPr/>
          <a:lstStyle/>
          <a:p>
            <a:r>
              <a:rPr lang="en-US" sz="2800" dirty="0">
                <a:latin typeface="Times New Roman" panose="02020603050405020304" pitchFamily="18" charset="0"/>
                <a:cs typeface="Times New Roman" panose="02020603050405020304" pitchFamily="18" charset="0"/>
              </a:rPr>
              <a:t>II. THANH GHI CHẾ Đ</a:t>
            </a:r>
            <a:r>
              <a:rPr lang="en-US" sz="2800" dirty="0" smtClean="0">
                <a:latin typeface="Times New Roman" panose="02020603050405020304" pitchFamily="18" charset="0"/>
                <a:cs typeface="Times New Roman" panose="02020603050405020304" pitchFamily="18" charset="0"/>
              </a:rPr>
              <a:t>Ộ </a:t>
            </a:r>
            <a:r>
              <a:rPr lang="en-US" sz="2800" dirty="0">
                <a:latin typeface="Times New Roman" panose="02020603050405020304" pitchFamily="18" charset="0"/>
                <a:cs typeface="Times New Roman" panose="02020603050405020304" pitchFamily="18" charset="0"/>
              </a:rPr>
              <a:t>Đ</a:t>
            </a:r>
            <a:r>
              <a:rPr lang="en-US" sz="2800" dirty="0" smtClean="0">
                <a:latin typeface="Times New Roman" panose="02020603050405020304" pitchFamily="18" charset="0"/>
                <a:cs typeface="Times New Roman" panose="02020603050405020304" pitchFamily="18" charset="0"/>
              </a:rPr>
              <a:t>ỊNH </a:t>
            </a:r>
            <a:r>
              <a:rPr lang="en-US" sz="2800" dirty="0">
                <a:latin typeface="Times New Roman" panose="02020603050405020304" pitchFamily="18" charset="0"/>
                <a:cs typeface="Times New Roman" panose="02020603050405020304" pitchFamily="18" charset="0"/>
              </a:rPr>
              <a:t>THỜI (TMOD):</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Rectangle 2"/>
          <p:cNvSpPr/>
          <p:nvPr/>
        </p:nvSpPr>
        <p:spPr>
          <a:xfrm>
            <a:off x="668740" y="1398494"/>
            <a:ext cx="10559553"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TMOD </a:t>
            </a:r>
            <a:r>
              <a:rPr lang="en-US" sz="2800" dirty="0" smtClean="0">
                <a:latin typeface="Times New Roman" panose="02020603050405020304" pitchFamily="18" charset="0"/>
                <a:cs typeface="Times New Roman" panose="02020603050405020304" pitchFamily="18" charset="0"/>
              </a:rPr>
              <a:t>(Timer </a:t>
            </a:r>
            <a:r>
              <a:rPr lang="en-US" sz="2800" dirty="0">
                <a:latin typeface="Times New Roman" panose="02020603050405020304" pitchFamily="18" charset="0"/>
                <a:cs typeface="Times New Roman" panose="02020603050405020304" pitchFamily="18" charset="0"/>
              </a:rPr>
              <a:t>Mode Register) </a:t>
            </a:r>
            <a:r>
              <a:rPr lang="en-US" sz="2800" dirty="0" err="1">
                <a:latin typeface="Times New Roman" panose="02020603050405020304" pitchFamily="18" charset="0"/>
                <a:cs typeface="Times New Roman" panose="02020603050405020304" pitchFamily="18" charset="0"/>
              </a:rPr>
              <a:t>chứa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bit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ể</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0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1</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Rectangle 3"/>
          <p:cNvSpPr/>
          <p:nvPr/>
        </p:nvSpPr>
        <p:spPr>
          <a:xfrm>
            <a:off x="668740" y="2967335"/>
            <a:ext cx="10413242"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TMOD </a:t>
            </a:r>
            <a:r>
              <a:rPr lang="en-US" sz="2800" dirty="0" err="1">
                <a:latin typeface="Times New Roman" panose="02020603050405020304" pitchFamily="18" charset="0"/>
                <a:cs typeface="Times New Roman" panose="02020603050405020304" pitchFamily="18" charset="0"/>
              </a:rPr>
              <a:t>đuợc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bắt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cs typeface="Times New Roman" panose="02020603050405020304" pitchFamily="18" charset="0"/>
              </a:rPr>
              <a:t> qui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05103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4811" y="0"/>
            <a:ext cx="10408023"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TMOD: </a:t>
            </a:r>
          </a:p>
        </p:txBody>
      </p:sp>
      <p:pic>
        <p:nvPicPr>
          <p:cNvPr id="6" name="Picture 5"/>
          <p:cNvPicPr>
            <a:picLocks noChangeAspect="1"/>
          </p:cNvPicPr>
          <p:nvPr/>
        </p:nvPicPr>
        <p:blipFill>
          <a:blip r:embed="rId2"/>
          <a:stretch>
            <a:fillRect/>
          </a:stretch>
        </p:blipFill>
        <p:spPr>
          <a:xfrm>
            <a:off x="1398494" y="446080"/>
            <a:ext cx="8377518" cy="6411920"/>
          </a:xfrm>
          <a:prstGeom prst="rect">
            <a:avLst/>
          </a:prstGeom>
        </p:spPr>
      </p:pic>
    </p:spTree>
    <p:extLst>
      <p:ext uri="{BB962C8B-B14F-4D97-AF65-F5344CB8AC3E}">
        <p14:creationId xmlns:p14="http://schemas.microsoft.com/office/powerpoint/2010/main" val="3698977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6697" y="327547"/>
            <a:ext cx="10408023"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stretch>
            <a:fillRect/>
          </a:stretch>
        </p:blipFill>
        <p:spPr>
          <a:xfrm>
            <a:off x="1046458" y="1624085"/>
            <a:ext cx="9377579" cy="2259912"/>
          </a:xfrm>
          <a:prstGeom prst="rect">
            <a:avLst/>
          </a:prstGeom>
        </p:spPr>
      </p:pic>
    </p:spTree>
    <p:extLst>
      <p:ext uri="{BB962C8B-B14F-4D97-AF65-F5344CB8AC3E}">
        <p14:creationId xmlns:p14="http://schemas.microsoft.com/office/powerpoint/2010/main" val="31410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0252" y="239090"/>
            <a:ext cx="10951322"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III. THANH GHI Đ</a:t>
            </a:r>
            <a:r>
              <a:rPr lang="en-US" sz="2800" dirty="0" smtClean="0">
                <a:latin typeface="Times New Roman" panose="02020603050405020304" pitchFamily="18" charset="0"/>
                <a:cs typeface="Times New Roman" panose="02020603050405020304" pitchFamily="18" charset="0"/>
              </a:rPr>
              <a:t>IỀU </a:t>
            </a:r>
            <a:r>
              <a:rPr lang="en-US" sz="2800" dirty="0">
                <a:latin typeface="Times New Roman" panose="02020603050405020304" pitchFamily="18" charset="0"/>
                <a:cs typeface="Times New Roman" panose="02020603050405020304" pitchFamily="18" charset="0"/>
              </a:rPr>
              <a:t>KHIỂN Đ</a:t>
            </a:r>
            <a:r>
              <a:rPr lang="en-US" sz="2800" dirty="0" smtClean="0">
                <a:latin typeface="Times New Roman" panose="02020603050405020304" pitchFamily="18" charset="0"/>
                <a:cs typeface="Times New Roman" panose="02020603050405020304" pitchFamily="18" charset="0"/>
              </a:rPr>
              <a:t>ỊNH </a:t>
            </a:r>
            <a:r>
              <a:rPr lang="en-US" sz="2800" dirty="0">
                <a:latin typeface="Times New Roman" panose="02020603050405020304" pitchFamily="18" charset="0"/>
                <a:cs typeface="Times New Roman" panose="02020603050405020304" pitchFamily="18" charset="0"/>
              </a:rPr>
              <a:t>THỜI (TCON</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Rectangle 3"/>
          <p:cNvSpPr/>
          <p:nvPr/>
        </p:nvSpPr>
        <p:spPr>
          <a:xfrm>
            <a:off x="456195" y="1286639"/>
            <a:ext cx="10795379" cy="954107"/>
          </a:xfrm>
          <a:prstGeom prst="rect">
            <a:avLst/>
          </a:prstGeom>
        </p:spPr>
        <p:txBody>
          <a:bodyPr wrap="square">
            <a:spAutoFit/>
          </a:bodyPr>
          <a:lstStyle/>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Thanh</a:t>
            </a:r>
            <a:r>
              <a:rPr lang="en-US" sz="2800" dirty="0">
                <a:latin typeface="Times New Roman" panose="02020603050405020304" pitchFamily="18" charset="0"/>
              </a:rPr>
              <a:t> </a:t>
            </a:r>
            <a:r>
              <a:rPr lang="en-US" sz="2800" dirty="0" err="1">
                <a:latin typeface="Times New Roman" panose="02020603050405020304" pitchFamily="18" charset="0"/>
              </a:rPr>
              <a:t>ghi</a:t>
            </a:r>
            <a:r>
              <a:rPr lang="en-US" sz="2800" dirty="0">
                <a:latin typeface="Times New Roman" panose="02020603050405020304" pitchFamily="18" charset="0"/>
              </a:rPr>
              <a:t> TCON </a:t>
            </a:r>
            <a:r>
              <a:rPr lang="en-US" sz="2800" dirty="0" smtClean="0">
                <a:latin typeface="Times New Roman" panose="02020603050405020304" pitchFamily="18" charset="0"/>
              </a:rPr>
              <a:t>(Timer </a:t>
            </a:r>
            <a:r>
              <a:rPr lang="en-US" sz="2800" dirty="0">
                <a:latin typeface="Times New Roman" panose="02020603050405020304" pitchFamily="18" charset="0"/>
              </a:rPr>
              <a:t>Control Register) </a:t>
            </a:r>
            <a:r>
              <a:rPr lang="en-US" sz="2800" dirty="0" err="1">
                <a:latin typeface="Times New Roman" panose="02020603050405020304" pitchFamily="18" charset="0"/>
              </a:rPr>
              <a:t>chứa</a:t>
            </a:r>
            <a:r>
              <a:rPr lang="en-US" sz="2800" dirty="0">
                <a:latin typeface="Times New Roman" panose="02020603050405020304" pitchFamily="18" charset="0"/>
              </a:rPr>
              <a:t> </a:t>
            </a:r>
            <a:r>
              <a:rPr lang="en-US" sz="2800" dirty="0" err="1">
                <a:latin typeface="Times New Roman" panose="02020603050405020304" pitchFamily="18" charset="0"/>
              </a:rPr>
              <a:t>các</a:t>
            </a:r>
            <a:r>
              <a:rPr lang="en-US" sz="2800" dirty="0">
                <a:latin typeface="Times New Roman" panose="02020603050405020304" pitchFamily="18" charset="0"/>
              </a:rPr>
              <a:t> bit </a:t>
            </a:r>
            <a:r>
              <a:rPr lang="en-US" sz="2800" dirty="0" err="1">
                <a:latin typeface="Times New Roman" panose="02020603050405020304" pitchFamily="18" charset="0"/>
              </a:rPr>
              <a:t>dùng</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ể</a:t>
            </a:r>
            <a:r>
              <a:rPr lang="en-US" sz="2800" dirty="0" smtClean="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iều</a:t>
            </a:r>
            <a:r>
              <a:rPr lang="en-US" sz="2800" dirty="0" smtClean="0">
                <a:latin typeface="Times New Roman" panose="02020603050405020304" pitchFamily="18" charset="0"/>
              </a:rPr>
              <a:t> </a:t>
            </a:r>
            <a:r>
              <a:rPr lang="en-US" sz="2800" dirty="0" err="1">
                <a:latin typeface="Times New Roman" panose="02020603050405020304" pitchFamily="18" charset="0"/>
              </a:rPr>
              <a:t>khiển</a:t>
            </a:r>
            <a:r>
              <a:rPr lang="en-US" sz="2800" dirty="0">
                <a:latin typeface="Times New Roman" panose="02020603050405020304" pitchFamily="18" charset="0"/>
              </a:rPr>
              <a:t> </a:t>
            </a:r>
            <a:r>
              <a:rPr lang="en-US" sz="2800" dirty="0" err="1">
                <a:latin typeface="Times New Roman" panose="02020603050405020304" pitchFamily="18" charset="0"/>
              </a:rPr>
              <a:t>và</a:t>
            </a:r>
            <a:r>
              <a:rPr lang="en-US" sz="2800" dirty="0">
                <a:latin typeface="Times New Roman" panose="02020603050405020304" pitchFamily="18" charset="0"/>
              </a:rPr>
              <a:t> </a:t>
            </a:r>
            <a:r>
              <a:rPr lang="en-US" sz="2800" dirty="0" err="1">
                <a:latin typeface="Times New Roman" panose="02020603050405020304" pitchFamily="18" charset="0"/>
              </a:rPr>
              <a:t>báo</a:t>
            </a:r>
            <a:r>
              <a:rPr lang="en-US" sz="2800" dirty="0">
                <a:latin typeface="Times New Roman" panose="02020603050405020304" pitchFamily="18" charset="0"/>
              </a:rPr>
              <a:t> </a:t>
            </a:r>
            <a:r>
              <a:rPr lang="en-US" sz="2800" dirty="0" err="1">
                <a:latin typeface="Times New Roman" panose="02020603050405020304" pitchFamily="18" charset="0"/>
              </a:rPr>
              <a:t>trạng</a:t>
            </a:r>
            <a:r>
              <a:rPr lang="en-US" sz="2800" dirty="0">
                <a:latin typeface="Times New Roman" panose="02020603050405020304" pitchFamily="18" charset="0"/>
              </a:rPr>
              <a:t> </a:t>
            </a:r>
            <a:r>
              <a:rPr lang="en-US" sz="2800" dirty="0" err="1">
                <a:latin typeface="Times New Roman" panose="02020603050405020304" pitchFamily="18" charset="0"/>
              </a:rPr>
              <a:t>thái</a:t>
            </a:r>
            <a:r>
              <a:rPr lang="en-US" sz="2800" dirty="0">
                <a:latin typeface="Times New Roman" panose="02020603050405020304" pitchFamily="18" charset="0"/>
              </a:rPr>
              <a:t> </a:t>
            </a:r>
            <a:r>
              <a:rPr lang="en-US" sz="2800" dirty="0" err="1" smtClean="0">
                <a:latin typeface="Times New Roman" panose="02020603050405020304" pitchFamily="18" charset="0"/>
              </a:rPr>
              <a:t>của</a:t>
            </a:r>
            <a:r>
              <a:rPr lang="en-US" sz="2800" dirty="0" smtClean="0">
                <a:latin typeface="Times New Roman" panose="02020603050405020304" pitchFamily="18" charset="0"/>
              </a:rPr>
              <a:t> </a:t>
            </a:r>
            <a:r>
              <a:rPr lang="en-US" sz="2800" dirty="0" err="1">
                <a:latin typeface="Times New Roman" panose="02020603050405020304" pitchFamily="18" charset="0"/>
              </a:rPr>
              <a:t>bộ</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0 </a:t>
            </a:r>
            <a:r>
              <a:rPr lang="en-US" sz="2800" dirty="0" err="1">
                <a:latin typeface="Times New Roman" panose="02020603050405020304" pitchFamily="18" charset="0"/>
              </a:rPr>
              <a:t>và</a:t>
            </a:r>
            <a:r>
              <a:rPr lang="en-US" sz="2800" dirty="0">
                <a:latin typeface="Times New Roman" panose="02020603050405020304" pitchFamily="18" charset="0"/>
              </a:rPr>
              <a:t> </a:t>
            </a:r>
            <a:r>
              <a:rPr lang="en-US" sz="2800" dirty="0" err="1" smtClean="0">
                <a:latin typeface="Times New Roman" panose="02020603050405020304" pitchFamily="18" charset="0"/>
              </a:rPr>
              <a:t>bộ</a:t>
            </a:r>
            <a:r>
              <a:rPr lang="en-US" sz="2800" dirty="0" smtClean="0">
                <a:latin typeface="Times New Roman" panose="02020603050405020304" pitchFamily="18" charset="0"/>
              </a:rPr>
              <a:t> </a:t>
            </a:r>
            <a:r>
              <a:rPr lang="en-US" sz="2800" dirty="0" err="1" smtClean="0">
                <a:latin typeface="Times New Roman" panose="02020603050405020304" pitchFamily="18" charset="0"/>
              </a:rPr>
              <a:t>định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1.</a:t>
            </a:r>
          </a:p>
        </p:txBody>
      </p:sp>
    </p:spTree>
    <p:extLst>
      <p:ext uri="{BB962C8B-B14F-4D97-AF65-F5344CB8AC3E}">
        <p14:creationId xmlns:p14="http://schemas.microsoft.com/office/powerpoint/2010/main" val="3165106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2832" y="0"/>
            <a:ext cx="10951322"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TCON: </a:t>
            </a:r>
          </a:p>
        </p:txBody>
      </p:sp>
      <p:pic>
        <p:nvPicPr>
          <p:cNvPr id="2" name="Picture 1"/>
          <p:cNvPicPr>
            <a:picLocks noChangeAspect="1"/>
          </p:cNvPicPr>
          <p:nvPr/>
        </p:nvPicPr>
        <p:blipFill>
          <a:blip r:embed="rId2"/>
          <a:stretch>
            <a:fillRect/>
          </a:stretch>
        </p:blipFill>
        <p:spPr>
          <a:xfrm>
            <a:off x="2479231" y="523220"/>
            <a:ext cx="7142440" cy="6223602"/>
          </a:xfrm>
          <a:prstGeom prst="rect">
            <a:avLst/>
          </a:prstGeom>
        </p:spPr>
      </p:pic>
    </p:spTree>
    <p:extLst>
      <p:ext uri="{BB962C8B-B14F-4D97-AF65-F5344CB8AC3E}">
        <p14:creationId xmlns:p14="http://schemas.microsoft.com/office/powerpoint/2010/main" val="228812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7423" y="341194"/>
            <a:ext cx="10951322"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TCON: </a:t>
            </a:r>
          </a:p>
        </p:txBody>
      </p:sp>
      <p:sp>
        <p:nvSpPr>
          <p:cNvPr id="4" name="Rectangle 3"/>
          <p:cNvSpPr/>
          <p:nvPr/>
        </p:nvSpPr>
        <p:spPr>
          <a:xfrm>
            <a:off x="905302" y="1346791"/>
            <a:ext cx="9958316" cy="2246769"/>
          </a:xfrm>
          <a:prstGeom prst="rect">
            <a:avLst/>
          </a:prstGeom>
        </p:spPr>
        <p:txBody>
          <a:bodyPr wrap="square">
            <a:spAutoFit/>
          </a:bodyPr>
          <a:lstStyle/>
          <a:p>
            <a:endParaRPr lang="en-US" sz="2800" dirty="0">
              <a:latin typeface="Arial" panose="020B0604020202020204" pitchFamily="34" charset="0"/>
            </a:endParaRPr>
          </a:p>
          <a:p>
            <a:r>
              <a:rPr lang="en-US" sz="2800" dirty="0" err="1" smtClean="0">
                <a:latin typeface="Times New Roman" panose="02020603050405020304" pitchFamily="18" charset="0"/>
              </a:rPr>
              <a:t>Lưu</a:t>
            </a:r>
            <a:r>
              <a:rPr lang="en-US" sz="2800" dirty="0" smtClean="0">
                <a:latin typeface="Times New Roman" panose="02020603050405020304" pitchFamily="18" charset="0"/>
              </a:rPr>
              <a:t> </a:t>
            </a:r>
            <a:r>
              <a:rPr lang="en-US" sz="2800" dirty="0">
                <a:latin typeface="Times New Roman" panose="02020603050405020304" pitchFamily="18" charset="0"/>
              </a:rPr>
              <a:t>ý: </a:t>
            </a:r>
            <a:r>
              <a:rPr lang="en-US" sz="2800" dirty="0" err="1">
                <a:latin typeface="Times New Roman" panose="02020603050405020304" pitchFamily="18" charset="0"/>
              </a:rPr>
              <a:t>Các</a:t>
            </a:r>
            <a:r>
              <a:rPr lang="en-US" sz="2800" dirty="0">
                <a:latin typeface="Times New Roman" panose="02020603050405020304" pitchFamily="18" charset="0"/>
              </a:rPr>
              <a:t> bit IT0, IT1, IE0, IE1 </a:t>
            </a:r>
            <a:r>
              <a:rPr lang="en-US" sz="2800" dirty="0" err="1">
                <a:latin typeface="Times New Roman" panose="02020603050405020304" pitchFamily="18" charset="0"/>
              </a:rPr>
              <a:t>không</a:t>
            </a:r>
            <a:r>
              <a:rPr lang="en-US" sz="2800" dirty="0">
                <a:latin typeface="Times New Roman" panose="02020603050405020304" pitchFamily="18" charset="0"/>
              </a:rPr>
              <a:t> </a:t>
            </a:r>
            <a:r>
              <a:rPr lang="en-US" sz="2800" dirty="0" err="1">
                <a:latin typeface="Times New Roman" panose="02020603050405020304" pitchFamily="18" charset="0"/>
              </a:rPr>
              <a:t>dùng</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ể</a:t>
            </a:r>
            <a:r>
              <a:rPr lang="en-US" sz="2800" dirty="0" smtClean="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iều</a:t>
            </a:r>
            <a:r>
              <a:rPr lang="en-US" sz="2800" dirty="0" smtClean="0">
                <a:latin typeface="Times New Roman" panose="02020603050405020304" pitchFamily="18" charset="0"/>
              </a:rPr>
              <a:t> </a:t>
            </a:r>
            <a:r>
              <a:rPr lang="en-US" sz="2800" dirty="0" err="1">
                <a:latin typeface="Times New Roman" panose="02020603050405020304" pitchFamily="18" charset="0"/>
              </a:rPr>
              <a:t>khiển</a:t>
            </a:r>
            <a:r>
              <a:rPr lang="en-US" sz="2800" dirty="0">
                <a:latin typeface="Times New Roman" panose="02020603050405020304" pitchFamily="18" charset="0"/>
              </a:rPr>
              <a:t> </a:t>
            </a:r>
            <a:r>
              <a:rPr lang="en-US" sz="2800" dirty="0" err="1">
                <a:latin typeface="Times New Roman" panose="02020603050405020304" pitchFamily="18" charset="0"/>
              </a:rPr>
              <a:t>các</a:t>
            </a:r>
            <a:r>
              <a:rPr lang="en-US" sz="2800" dirty="0">
                <a:latin typeface="Times New Roman" panose="02020603050405020304" pitchFamily="18" charset="0"/>
              </a:rPr>
              <a:t> </a:t>
            </a:r>
            <a:r>
              <a:rPr lang="en-US" sz="2800" dirty="0" err="1">
                <a:latin typeface="Times New Roman" panose="02020603050405020304" pitchFamily="18" charset="0"/>
              </a:rPr>
              <a:t>bộ</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Các</a:t>
            </a:r>
            <a:r>
              <a:rPr lang="en-US" sz="2800" dirty="0">
                <a:latin typeface="Times New Roman" panose="02020603050405020304" pitchFamily="18" charset="0"/>
              </a:rPr>
              <a:t> bit </a:t>
            </a:r>
            <a:r>
              <a:rPr lang="en-US" sz="2800" dirty="0" err="1">
                <a:latin typeface="Times New Roman" panose="02020603050405020304" pitchFamily="18" charset="0"/>
              </a:rPr>
              <a:t>này</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uợc</a:t>
            </a:r>
            <a:r>
              <a:rPr lang="en-US" sz="2800" dirty="0" smtClean="0">
                <a:latin typeface="Times New Roman" panose="02020603050405020304" pitchFamily="18" charset="0"/>
              </a:rPr>
              <a:t> </a:t>
            </a:r>
            <a:r>
              <a:rPr lang="en-US" sz="2800" dirty="0" err="1" smtClean="0">
                <a:latin typeface="Times New Roman" panose="02020603050405020304" pitchFamily="18" charset="0"/>
              </a:rPr>
              <a:t>dùng</a:t>
            </a:r>
            <a:r>
              <a:rPr lang="en-US" sz="2800" dirty="0" smtClean="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ể</a:t>
            </a:r>
            <a:r>
              <a:rPr lang="en-US" sz="2800" dirty="0" smtClean="0">
                <a:latin typeface="Times New Roman" panose="02020603050405020304" pitchFamily="18" charset="0"/>
              </a:rPr>
              <a:t> </a:t>
            </a:r>
            <a:r>
              <a:rPr lang="en-US" sz="2800" dirty="0" err="1">
                <a:latin typeface="Times New Roman" panose="02020603050405020304" pitchFamily="18" charset="0"/>
              </a:rPr>
              <a:t>phát</a:t>
            </a:r>
            <a:r>
              <a:rPr lang="en-US" sz="2800" dirty="0">
                <a:latin typeface="Times New Roman" panose="02020603050405020304" pitchFamily="18" charset="0"/>
              </a:rPr>
              <a:t> </a:t>
            </a:r>
            <a:r>
              <a:rPr lang="en-US" sz="2800" dirty="0" err="1">
                <a:latin typeface="Times New Roman" panose="02020603050405020304" pitchFamily="18" charset="0"/>
              </a:rPr>
              <a:t>hiện</a:t>
            </a:r>
            <a:r>
              <a:rPr lang="en-US" sz="2800" dirty="0">
                <a:latin typeface="Times New Roman" panose="02020603050405020304" pitchFamily="18" charset="0"/>
              </a:rPr>
              <a:t> </a:t>
            </a:r>
            <a:r>
              <a:rPr lang="en-US" sz="2800" dirty="0" err="1">
                <a:latin typeface="Times New Roman" panose="02020603050405020304" pitchFamily="18" charset="0"/>
              </a:rPr>
              <a:t>và</a:t>
            </a:r>
            <a:r>
              <a:rPr lang="en-US" sz="2800" dirty="0">
                <a:latin typeface="Times New Roman" panose="02020603050405020304" pitchFamily="18" charset="0"/>
              </a:rPr>
              <a:t> </a:t>
            </a:r>
            <a:r>
              <a:rPr lang="en-US" sz="2800" dirty="0" err="1">
                <a:latin typeface="Times New Roman" panose="02020603050405020304" pitchFamily="18" charset="0"/>
              </a:rPr>
              <a:t>khởi</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ộng</a:t>
            </a:r>
            <a:r>
              <a:rPr lang="en-US" sz="2800" dirty="0" smtClean="0">
                <a:latin typeface="Times New Roman" panose="02020603050405020304" pitchFamily="18" charset="0"/>
              </a:rPr>
              <a:t> </a:t>
            </a:r>
            <a:r>
              <a:rPr lang="en-US" sz="2800" dirty="0" err="1">
                <a:latin typeface="Times New Roman" panose="02020603050405020304" pitchFamily="18" charset="0"/>
              </a:rPr>
              <a:t>các</a:t>
            </a:r>
            <a:r>
              <a:rPr lang="en-US" sz="2800" dirty="0">
                <a:latin typeface="Times New Roman" panose="02020603050405020304" pitchFamily="18" charset="0"/>
              </a:rPr>
              <a:t> </a:t>
            </a:r>
            <a:r>
              <a:rPr lang="en-US" sz="2800" dirty="0" err="1">
                <a:latin typeface="Times New Roman" panose="02020603050405020304" pitchFamily="18" charset="0"/>
              </a:rPr>
              <a:t>ngắt</a:t>
            </a:r>
            <a:r>
              <a:rPr lang="en-US" sz="2800" dirty="0">
                <a:latin typeface="Times New Roman" panose="02020603050405020304" pitchFamily="18" charset="0"/>
              </a:rPr>
              <a:t> </a:t>
            </a:r>
            <a:r>
              <a:rPr lang="en-US" sz="2800" dirty="0" err="1">
                <a:latin typeface="Times New Roman" panose="02020603050405020304" pitchFamily="18" charset="0"/>
              </a:rPr>
              <a:t>ngoài</a:t>
            </a:r>
            <a:r>
              <a:rPr lang="en-US" sz="2800" dirty="0" smtClean="0">
                <a:latin typeface="Times New Roman" panose="02020603050405020304" pitchFamily="18" charset="0"/>
              </a:rPr>
              <a:t>.</a:t>
            </a:r>
            <a:endParaRPr lang="en-US" sz="2800" dirty="0">
              <a:latin typeface="Times New Roman" panose="02020603050405020304" pitchFamily="18" charset="0"/>
            </a:endParaRPr>
          </a:p>
          <a:p>
            <a:r>
              <a:rPr lang="en-US" sz="2800" dirty="0">
                <a:latin typeface="Times New Roman" panose="02020603050405020304" pitchFamily="18" charset="0"/>
              </a:rPr>
              <a:t>. </a:t>
            </a:r>
            <a:endParaRPr lang="en-US" sz="2800" dirty="0"/>
          </a:p>
        </p:txBody>
      </p:sp>
    </p:spTree>
    <p:extLst>
      <p:ext uri="{BB962C8B-B14F-4D97-AF65-F5344CB8AC3E}">
        <p14:creationId xmlns:p14="http://schemas.microsoft.com/office/powerpoint/2010/main" val="180770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7423" y="341194"/>
            <a:ext cx="10951322" cy="523220"/>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IV. </a:t>
            </a:r>
            <a:r>
              <a:rPr lang="en-US" sz="2800" dirty="0">
                <a:latin typeface="Times New Roman" panose="02020603050405020304" pitchFamily="18" charset="0"/>
                <a:cs typeface="Times New Roman" panose="02020603050405020304" pitchFamily="18" charset="0"/>
              </a:rPr>
              <a:t>KHỞI Đ</a:t>
            </a:r>
            <a:r>
              <a:rPr lang="en-US" sz="2800" dirty="0" smtClean="0">
                <a:latin typeface="Times New Roman" panose="02020603050405020304" pitchFamily="18" charset="0"/>
                <a:cs typeface="Times New Roman" panose="02020603050405020304" pitchFamily="18" charset="0"/>
              </a:rPr>
              <a:t>ỘNG</a:t>
            </a:r>
            <a:r>
              <a:rPr lang="en-US" sz="2800" dirty="0">
                <a:latin typeface="Times New Roman" panose="02020603050405020304" pitchFamily="18" charset="0"/>
                <a:cs typeface="Times New Roman" panose="02020603050405020304" pitchFamily="18" charset="0"/>
              </a:rPr>
              <a:t>, DỪNG VÀ Đ</a:t>
            </a:r>
            <a:r>
              <a:rPr lang="en-US" sz="2800" dirty="0" smtClean="0">
                <a:latin typeface="Times New Roman" panose="02020603050405020304" pitchFamily="18" charset="0"/>
                <a:cs typeface="Times New Roman" panose="02020603050405020304" pitchFamily="18" charset="0"/>
              </a:rPr>
              <a:t>IỀU </a:t>
            </a:r>
            <a:r>
              <a:rPr lang="en-US" sz="2800" dirty="0">
                <a:latin typeface="Times New Roman" panose="02020603050405020304" pitchFamily="18" charset="0"/>
                <a:cs typeface="Times New Roman" panose="02020603050405020304" pitchFamily="18" charset="0"/>
              </a:rPr>
              <a:t>KHIỂN CÁC BỘ </a:t>
            </a:r>
            <a:r>
              <a:rPr lang="en-US" sz="2800" dirty="0" smtClean="0">
                <a:latin typeface="Times New Roman" panose="02020603050405020304" pitchFamily="18" charset="0"/>
                <a:cs typeface="Times New Roman" panose="02020603050405020304" pitchFamily="18" charset="0"/>
              </a:rPr>
              <a:t>ĐỊNH </a:t>
            </a:r>
            <a:r>
              <a:rPr lang="en-US" sz="2800" dirty="0">
                <a:latin typeface="Times New Roman" panose="02020603050405020304" pitchFamily="18" charset="0"/>
                <a:cs typeface="Times New Roman" panose="02020603050405020304" pitchFamily="18" charset="0"/>
              </a:rPr>
              <a:t>THỜI: </a:t>
            </a:r>
          </a:p>
        </p:txBody>
      </p:sp>
      <p:sp>
        <p:nvSpPr>
          <p:cNvPr id="2" name="Rectangle 1"/>
          <p:cNvSpPr/>
          <p:nvPr/>
        </p:nvSpPr>
        <p:spPr>
          <a:xfrm>
            <a:off x="755176" y="1126910"/>
            <a:ext cx="10476931" cy="523220"/>
          </a:xfrm>
          <a:prstGeom prst="rect">
            <a:avLst/>
          </a:prstGeom>
        </p:spPr>
        <p:txBody>
          <a:bodyPr wrap="square">
            <a:spAutoFit/>
          </a:bodyPr>
          <a:lstStyle/>
          <a:p>
            <a:r>
              <a:rPr lang="en-US" sz="2800" dirty="0" smtClean="0">
                <a:latin typeface="Arial" panose="020B0604020202020204" pitchFamily="34" charset="0"/>
              </a:rPr>
              <a:t> </a:t>
            </a:r>
            <a:r>
              <a:rPr lang="en-US" sz="2800" dirty="0" err="1">
                <a:latin typeface="Times New Roman" panose="02020603050405020304" pitchFamily="18" charset="0"/>
              </a:rPr>
              <a:t>Cách</a:t>
            </a:r>
            <a:r>
              <a:rPr lang="en-US" sz="2800" dirty="0">
                <a:latin typeface="Times New Roman" panose="02020603050405020304" pitchFamily="18" charset="0"/>
              </a:rPr>
              <a:t> 1: (</a:t>
            </a:r>
            <a:r>
              <a:rPr lang="en-US" sz="2800" dirty="0" err="1">
                <a:latin typeface="Times New Roman" panose="02020603050405020304" pitchFamily="18" charset="0"/>
              </a:rPr>
              <a:t>thuờng</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uợc</a:t>
            </a:r>
            <a:r>
              <a:rPr lang="en-US" sz="2800" dirty="0" smtClean="0">
                <a:latin typeface="Times New Roman" panose="02020603050405020304" pitchFamily="18" charset="0"/>
              </a:rPr>
              <a:t> </a:t>
            </a:r>
            <a:r>
              <a:rPr lang="en-US" sz="2800" dirty="0" err="1">
                <a:latin typeface="Times New Roman" panose="02020603050405020304" pitchFamily="18" charset="0"/>
              </a:rPr>
              <a:t>dùng</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ể</a:t>
            </a:r>
            <a:r>
              <a:rPr lang="en-US" sz="2800" dirty="0" smtClean="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gian</a:t>
            </a:r>
            <a:r>
              <a:rPr lang="en-US" sz="2800" dirty="0">
                <a:latin typeface="Times New Roman" panose="02020603050405020304" pitchFamily="18" charset="0"/>
              </a:rPr>
              <a:t>). </a:t>
            </a:r>
            <a:endParaRPr lang="en-US" sz="2800" dirty="0"/>
          </a:p>
        </p:txBody>
      </p:sp>
      <p:pic>
        <p:nvPicPr>
          <p:cNvPr id="5" name="Picture 4"/>
          <p:cNvPicPr>
            <a:picLocks noChangeAspect="1"/>
          </p:cNvPicPr>
          <p:nvPr/>
        </p:nvPicPr>
        <p:blipFill>
          <a:blip r:embed="rId2"/>
          <a:stretch>
            <a:fillRect/>
          </a:stretch>
        </p:blipFill>
        <p:spPr>
          <a:xfrm>
            <a:off x="981108" y="1912626"/>
            <a:ext cx="8573675" cy="1776838"/>
          </a:xfrm>
          <a:prstGeom prst="rect">
            <a:avLst/>
          </a:prstGeom>
        </p:spPr>
      </p:pic>
      <p:sp>
        <p:nvSpPr>
          <p:cNvPr id="6" name="Rectangle 5"/>
          <p:cNvSpPr/>
          <p:nvPr/>
        </p:nvSpPr>
        <p:spPr>
          <a:xfrm>
            <a:off x="755176" y="4238600"/>
            <a:ext cx="10050572" cy="954107"/>
          </a:xfrm>
          <a:prstGeom prst="rect">
            <a:avLst/>
          </a:prstGeom>
        </p:spPr>
        <p:txBody>
          <a:bodyPr wrap="square">
            <a:spAutoFit/>
          </a:bodyPr>
          <a:lstStyle/>
          <a:p>
            <a:r>
              <a:rPr lang="en-US" sz="2800" dirty="0" err="1">
                <a:latin typeface="Times New Roman" panose="02020603050405020304" pitchFamily="18" charset="0"/>
              </a:rPr>
              <a:t>Ví</a:t>
            </a:r>
            <a:r>
              <a:rPr lang="en-US" sz="2800" dirty="0">
                <a:latin typeface="Times New Roman" panose="02020603050405020304" pitchFamily="18" charset="0"/>
              </a:rPr>
              <a:t> </a:t>
            </a:r>
            <a:r>
              <a:rPr lang="en-US" sz="2800" dirty="0" err="1">
                <a:latin typeface="Times New Roman" panose="02020603050405020304" pitchFamily="18" charset="0"/>
              </a:rPr>
              <a:t>dụ</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ể</a:t>
            </a:r>
            <a:r>
              <a:rPr lang="en-US" sz="2800" dirty="0" smtClean="0">
                <a:latin typeface="Times New Roman" panose="02020603050405020304" pitchFamily="18" charset="0"/>
              </a:rPr>
              <a:t> </a:t>
            </a:r>
            <a:r>
              <a:rPr lang="en-US" sz="2800" dirty="0" err="1">
                <a:latin typeface="Times New Roman" panose="02020603050405020304" pitchFamily="18" charset="0"/>
              </a:rPr>
              <a:t>khởi</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ộng</a:t>
            </a:r>
            <a:r>
              <a:rPr lang="en-US" sz="2800" dirty="0" smtClean="0">
                <a:latin typeface="Times New Roman" panose="02020603050405020304" pitchFamily="18" charset="0"/>
              </a:rPr>
              <a:t> </a:t>
            </a:r>
            <a:r>
              <a:rPr lang="en-US" sz="2800" dirty="0" err="1">
                <a:latin typeface="Times New Roman" panose="02020603050405020304" pitchFamily="18" charset="0"/>
              </a:rPr>
              <a:t>bộ</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0 ta </a:t>
            </a:r>
            <a:r>
              <a:rPr lang="en-US" sz="2800" dirty="0" err="1">
                <a:latin typeface="Times New Roman" panose="02020603050405020304" pitchFamily="18" charset="0"/>
              </a:rPr>
              <a:t>dùng</a:t>
            </a:r>
            <a:r>
              <a:rPr lang="en-US" sz="2800" dirty="0">
                <a:latin typeface="Times New Roman" panose="02020603050405020304" pitchFamily="18" charset="0"/>
              </a:rPr>
              <a:t> </a:t>
            </a:r>
            <a:r>
              <a:rPr lang="en-US" sz="2800" dirty="0" err="1">
                <a:latin typeface="Times New Roman" panose="02020603050405020304" pitchFamily="18" charset="0"/>
              </a:rPr>
              <a:t>lệnh</a:t>
            </a:r>
            <a:r>
              <a:rPr lang="en-US" sz="2800" dirty="0" smtClean="0">
                <a:latin typeface="Times New Roman" panose="02020603050405020304" pitchFamily="18" charset="0"/>
              </a:rPr>
              <a:t>:     SETB </a:t>
            </a:r>
            <a:r>
              <a:rPr lang="en-US" sz="2800" dirty="0">
                <a:latin typeface="Times New Roman" panose="02020603050405020304" pitchFamily="18" charset="0"/>
              </a:rPr>
              <a:t>TR0 </a:t>
            </a:r>
          </a:p>
          <a:p>
            <a:r>
              <a:rPr lang="en-US" sz="2800" dirty="0">
                <a:latin typeface="Times New Roman" panose="02020603050405020304" pitchFamily="18" charset="0"/>
              </a:rPr>
              <a:t> </a:t>
            </a:r>
            <a:r>
              <a:rPr lang="en-US" sz="2800" dirty="0" smtClean="0">
                <a:latin typeface="Times New Roman" panose="02020603050405020304" pitchFamily="18" charset="0"/>
              </a:rPr>
              <a:t>           </a:t>
            </a:r>
            <a:r>
              <a:rPr lang="en-US" sz="2800" dirty="0" err="1" smtClean="0">
                <a:latin typeface="Times New Roman" panose="02020603050405020304" pitchFamily="18" charset="0"/>
              </a:rPr>
              <a:t>Để</a:t>
            </a:r>
            <a:r>
              <a:rPr lang="en-US" sz="2800" dirty="0" smtClean="0">
                <a:latin typeface="Times New Roman" panose="02020603050405020304" pitchFamily="18" charset="0"/>
              </a:rPr>
              <a:t> </a:t>
            </a:r>
            <a:r>
              <a:rPr lang="en-US" sz="2800" dirty="0" err="1">
                <a:latin typeface="Times New Roman" panose="02020603050405020304" pitchFamily="18" charset="0"/>
              </a:rPr>
              <a:t>dừng</a:t>
            </a:r>
            <a:r>
              <a:rPr lang="en-US" sz="2800" dirty="0">
                <a:latin typeface="Times New Roman" panose="02020603050405020304" pitchFamily="18" charset="0"/>
              </a:rPr>
              <a:t> </a:t>
            </a:r>
            <a:r>
              <a:rPr lang="en-US" sz="2800" dirty="0" err="1">
                <a:latin typeface="Times New Roman" panose="02020603050405020304" pitchFamily="18" charset="0"/>
              </a:rPr>
              <a:t>bộ</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0 ta </a:t>
            </a:r>
            <a:r>
              <a:rPr lang="en-US" sz="2800" dirty="0" err="1">
                <a:latin typeface="Times New Roman" panose="02020603050405020304" pitchFamily="18" charset="0"/>
              </a:rPr>
              <a:t>dùng</a:t>
            </a:r>
            <a:r>
              <a:rPr lang="en-US" sz="2800" dirty="0">
                <a:latin typeface="Times New Roman" panose="02020603050405020304" pitchFamily="18" charset="0"/>
              </a:rPr>
              <a:t> </a:t>
            </a:r>
            <a:r>
              <a:rPr lang="en-US" sz="2800" dirty="0" err="1" smtClean="0">
                <a:latin typeface="Times New Roman" panose="02020603050405020304" pitchFamily="18" charset="0"/>
              </a:rPr>
              <a:t>lệnh</a:t>
            </a:r>
            <a:r>
              <a:rPr lang="en-US" sz="2800" smtClean="0">
                <a:latin typeface="Times New Roman" panose="02020603050405020304" pitchFamily="18" charset="0"/>
              </a:rPr>
              <a:t>        :      CLR </a:t>
            </a:r>
            <a:r>
              <a:rPr lang="en-US" sz="2800" dirty="0">
                <a:latin typeface="Times New Roman" panose="02020603050405020304" pitchFamily="18" charset="0"/>
              </a:rPr>
              <a:t>TR0</a:t>
            </a:r>
          </a:p>
        </p:txBody>
      </p:sp>
    </p:spTree>
    <p:extLst>
      <p:ext uri="{BB962C8B-B14F-4D97-AF65-F5344CB8AC3E}">
        <p14:creationId xmlns:p14="http://schemas.microsoft.com/office/powerpoint/2010/main" val="3447592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7423" y="341194"/>
            <a:ext cx="10951322" cy="523220"/>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IV. </a:t>
            </a:r>
            <a:r>
              <a:rPr lang="en-US" sz="2800" dirty="0">
                <a:latin typeface="Times New Roman" panose="02020603050405020304" pitchFamily="18" charset="0"/>
                <a:cs typeface="Times New Roman" panose="02020603050405020304" pitchFamily="18" charset="0"/>
              </a:rPr>
              <a:t>KHỞI Đ</a:t>
            </a:r>
            <a:r>
              <a:rPr lang="en-US" sz="2800" dirty="0" smtClean="0">
                <a:latin typeface="Times New Roman" panose="02020603050405020304" pitchFamily="18" charset="0"/>
                <a:cs typeface="Times New Roman" panose="02020603050405020304" pitchFamily="18" charset="0"/>
              </a:rPr>
              <a:t>ỘNG</a:t>
            </a:r>
            <a:r>
              <a:rPr lang="en-US" sz="2800" dirty="0">
                <a:latin typeface="Times New Roman" panose="02020603050405020304" pitchFamily="18" charset="0"/>
                <a:cs typeface="Times New Roman" panose="02020603050405020304" pitchFamily="18" charset="0"/>
              </a:rPr>
              <a:t>, DỪNG VÀ Đ</a:t>
            </a:r>
            <a:r>
              <a:rPr lang="en-US" sz="2800" dirty="0" smtClean="0">
                <a:latin typeface="Times New Roman" panose="02020603050405020304" pitchFamily="18" charset="0"/>
                <a:cs typeface="Times New Roman" panose="02020603050405020304" pitchFamily="18" charset="0"/>
              </a:rPr>
              <a:t>IỀU </a:t>
            </a:r>
            <a:r>
              <a:rPr lang="en-US" sz="2800" dirty="0">
                <a:latin typeface="Times New Roman" panose="02020603050405020304" pitchFamily="18" charset="0"/>
                <a:cs typeface="Times New Roman" panose="02020603050405020304" pitchFamily="18" charset="0"/>
              </a:rPr>
              <a:t>KHIỂN CÁC BỘ </a:t>
            </a:r>
            <a:r>
              <a:rPr lang="en-US" sz="2800" dirty="0" smtClean="0">
                <a:latin typeface="Times New Roman" panose="02020603050405020304" pitchFamily="18" charset="0"/>
                <a:cs typeface="Times New Roman" panose="02020603050405020304" pitchFamily="18" charset="0"/>
              </a:rPr>
              <a:t>ĐỊNH </a:t>
            </a:r>
            <a:r>
              <a:rPr lang="en-US" sz="2800" dirty="0">
                <a:latin typeface="Times New Roman" panose="02020603050405020304" pitchFamily="18" charset="0"/>
                <a:cs typeface="Times New Roman" panose="02020603050405020304" pitchFamily="18" charset="0"/>
              </a:rPr>
              <a:t>THỜI: </a:t>
            </a:r>
          </a:p>
        </p:txBody>
      </p:sp>
      <p:sp>
        <p:nvSpPr>
          <p:cNvPr id="2" name="Rectangle 1"/>
          <p:cNvSpPr/>
          <p:nvPr/>
        </p:nvSpPr>
        <p:spPr>
          <a:xfrm>
            <a:off x="91938" y="1126910"/>
            <a:ext cx="11377048" cy="523220"/>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2: (</a:t>
            </a:r>
            <a:r>
              <a:rPr lang="en-US" sz="2800" dirty="0" err="1">
                <a:latin typeface="Times New Roman" panose="02020603050405020304" pitchFamily="18" charset="0"/>
                <a:cs typeface="Times New Roman" panose="02020603050405020304" pitchFamily="18" charset="0"/>
              </a:rPr>
              <a:t>thuờng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uợc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đo</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INTx</a:t>
            </a:r>
            <a:r>
              <a:rPr lang="en-US" sz="2800" dirty="0">
                <a:latin typeface="Times New Roman" panose="02020603050405020304" pitchFamily="18" charset="0"/>
                <a:cs typeface="Times New Roman" panose="02020603050405020304" pitchFamily="18" charset="0"/>
              </a:rPr>
              <a:t>\ ). </a:t>
            </a:r>
          </a:p>
        </p:txBody>
      </p:sp>
      <p:pic>
        <p:nvPicPr>
          <p:cNvPr id="4" name="Picture 3"/>
          <p:cNvPicPr>
            <a:picLocks noChangeAspect="1"/>
          </p:cNvPicPr>
          <p:nvPr/>
        </p:nvPicPr>
        <p:blipFill>
          <a:blip r:embed="rId2"/>
          <a:stretch>
            <a:fillRect/>
          </a:stretch>
        </p:blipFill>
        <p:spPr>
          <a:xfrm>
            <a:off x="932656" y="1912625"/>
            <a:ext cx="10144916" cy="1922395"/>
          </a:xfrm>
          <a:prstGeom prst="rect">
            <a:avLst/>
          </a:prstGeom>
        </p:spPr>
      </p:pic>
    </p:spTree>
    <p:extLst>
      <p:ext uri="{BB962C8B-B14F-4D97-AF65-F5344CB8AC3E}">
        <p14:creationId xmlns:p14="http://schemas.microsoft.com/office/powerpoint/2010/main" val="3277140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7423" y="341194"/>
            <a:ext cx="10951322" cy="523220"/>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V. </a:t>
            </a:r>
            <a:r>
              <a:rPr lang="en-US" sz="2800" dirty="0">
                <a:latin typeface="Times New Roman" panose="02020603050405020304" pitchFamily="18" charset="0"/>
                <a:cs typeface="Times New Roman" panose="02020603050405020304" pitchFamily="18" charset="0"/>
              </a:rPr>
              <a:t>KHỞI Đ</a:t>
            </a:r>
            <a:r>
              <a:rPr lang="en-US" sz="2800" dirty="0" smtClean="0">
                <a:latin typeface="Times New Roman" panose="02020603050405020304" pitchFamily="18" charset="0"/>
                <a:cs typeface="Times New Roman" panose="02020603050405020304" pitchFamily="18" charset="0"/>
              </a:rPr>
              <a:t>ỘNG </a:t>
            </a:r>
            <a:r>
              <a:rPr lang="en-US" sz="2800" dirty="0">
                <a:latin typeface="Times New Roman" panose="02020603050405020304" pitchFamily="18" charset="0"/>
                <a:cs typeface="Times New Roman" panose="02020603050405020304" pitchFamily="18" charset="0"/>
              </a:rPr>
              <a:t>VÀ TRUY XUẤT THANH GHI Đ</a:t>
            </a:r>
            <a:r>
              <a:rPr lang="en-US" sz="2800" dirty="0" smtClean="0">
                <a:latin typeface="Times New Roman" panose="02020603050405020304" pitchFamily="18" charset="0"/>
                <a:cs typeface="Times New Roman" panose="02020603050405020304" pitchFamily="18" charset="0"/>
              </a:rPr>
              <a:t>ỊNH </a:t>
            </a:r>
            <a:r>
              <a:rPr lang="en-US" sz="2800" dirty="0">
                <a:latin typeface="Times New Roman" panose="02020603050405020304" pitchFamily="18" charset="0"/>
                <a:cs typeface="Times New Roman" panose="02020603050405020304" pitchFamily="18" charset="0"/>
              </a:rPr>
              <a:t>THỜI: </a:t>
            </a:r>
          </a:p>
        </p:txBody>
      </p:sp>
      <p:sp>
        <p:nvSpPr>
          <p:cNvPr id="2" name="Rectangle 1"/>
          <p:cNvSpPr/>
          <p:nvPr/>
        </p:nvSpPr>
        <p:spPr>
          <a:xfrm>
            <a:off x="177423" y="1222445"/>
            <a:ext cx="11767966" cy="2246769"/>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Truớc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Qui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TMOD.</a:t>
            </a:r>
          </a:p>
          <a:p>
            <a:r>
              <a:rPr lang="en-US" sz="2800" dirty="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Qui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iểm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bắt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ầu</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ếm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THx</a:t>
            </a:r>
            <a:r>
              <a:rPr lang="en-US" sz="2800" dirty="0" smtClean="0">
                <a:latin typeface="Times New Roman" panose="02020603050405020304" pitchFamily="18" charset="0"/>
                <a:cs typeface="Times New Roman" panose="02020603050405020304" pitchFamily="18" charset="0"/>
              </a:rPr>
              <a:t>/</a:t>
            </a:r>
            <a:r>
              <a:rPr lang="en-US" sz="2800" dirty="0" err="1" smtClean="0">
                <a:latin typeface="Times New Roman" panose="02020603050405020304" pitchFamily="18" charset="0"/>
                <a:cs typeface="Times New Roman" panose="02020603050405020304" pitchFamily="18" charset="0"/>
              </a:rPr>
              <a:t>TLx</a:t>
            </a:r>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0405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7422" y="341194"/>
            <a:ext cx="11914494" cy="1384995"/>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o </a:t>
            </a:r>
            <a:r>
              <a:rPr lang="en-US" sz="2800" dirty="0" err="1">
                <a:latin typeface="Times New Roman" panose="02020603050405020304" pitchFamily="18" charset="0"/>
                <a:cs typeface="Times New Roman" panose="02020603050405020304" pitchFamily="18" charset="0"/>
              </a:rPr>
              <a:t>Ví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dụ</a:t>
            </a:r>
            <a:r>
              <a:rPr lang="en-US" sz="2800" dirty="0">
                <a:latin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Khởi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ở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16 bit, </a:t>
            </a:r>
            <a:r>
              <a:rPr lang="en-US" sz="2800" dirty="0" err="1">
                <a:latin typeface="Times New Roman" panose="02020603050405020304" pitchFamily="18" charset="0"/>
                <a:cs typeface="Times New Roman" panose="02020603050405020304" pitchFamily="18" charset="0"/>
              </a:rPr>
              <a:t>xung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clock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uợc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lấy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dao</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trên</a:t>
            </a:r>
            <a:r>
              <a:rPr lang="en-US" sz="2800" dirty="0">
                <a:latin typeface="Times New Roman" panose="02020603050405020304" pitchFamily="18" charset="0"/>
                <a:cs typeface="Times New Roman" panose="02020603050405020304" pitchFamily="18" charset="0"/>
              </a:rPr>
              <a:t> chip (</a:t>
            </a:r>
            <a:r>
              <a:rPr lang="en-US" sz="2800" dirty="0" err="1">
                <a:latin typeface="Times New Roman" panose="02020603050405020304" pitchFamily="18" charset="0"/>
                <a:cs typeface="Times New Roman" panose="02020603050405020304" pitchFamily="18" charset="0"/>
              </a:rPr>
              <a:t>nghia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uợc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ể</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ịnh</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một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khoảng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uợc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khởi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bit TR1 </a:t>
            </a:r>
            <a:r>
              <a:rPr lang="en-US" sz="2800" dirty="0" smtClean="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iều</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khiển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mềm</a:t>
            </a:r>
            <a:r>
              <a:rPr lang="en-US" sz="2800" dirty="0">
                <a:latin typeface="Times New Roman" panose="02020603050405020304" pitchFamily="18" charset="0"/>
                <a:cs typeface="Times New Roman" panose="02020603050405020304" pitchFamily="18" charset="0"/>
              </a:rPr>
              <a:t>).</a:t>
            </a:r>
          </a:p>
        </p:txBody>
      </p:sp>
      <p:sp>
        <p:nvSpPr>
          <p:cNvPr id="4" name="Rectangle 3"/>
          <p:cNvSpPr/>
          <p:nvPr/>
        </p:nvSpPr>
        <p:spPr>
          <a:xfrm>
            <a:off x="823414" y="1865406"/>
            <a:ext cx="9589827" cy="1384995"/>
          </a:xfrm>
          <a:prstGeom prst="rect">
            <a:avLst/>
          </a:prstGeom>
        </p:spPr>
        <p:txBody>
          <a:bodyPr wrap="square">
            <a:spAutoFit/>
          </a:bodyPr>
          <a:lstStyle/>
          <a:p>
            <a:r>
              <a:rPr lang="en-US" sz="2800" dirty="0" err="1">
                <a:latin typeface="Times New Roman" panose="02020603050405020304" pitchFamily="18" charset="0"/>
              </a:rPr>
              <a:t>Giải</a:t>
            </a:r>
            <a:endParaRPr lang="en-US" sz="2800" dirty="0">
              <a:latin typeface="Times New Roman" panose="02020603050405020304" pitchFamily="18" charset="0"/>
            </a:endParaRPr>
          </a:p>
          <a:p>
            <a:r>
              <a:rPr lang="en-US" sz="2800" dirty="0" smtClean="0">
                <a:latin typeface="Times New Roman" panose="02020603050405020304" pitchFamily="18" charset="0"/>
              </a:rPr>
              <a:t>Ta </a:t>
            </a:r>
            <a:r>
              <a:rPr lang="en-US" sz="2800" dirty="0" err="1">
                <a:latin typeface="Times New Roman" panose="02020603050405020304" pitchFamily="18" charset="0"/>
              </a:rPr>
              <a:t>dùng</a:t>
            </a:r>
            <a:r>
              <a:rPr lang="en-US" sz="2800" dirty="0">
                <a:latin typeface="Times New Roman" panose="02020603050405020304" pitchFamily="18" charset="0"/>
              </a:rPr>
              <a:t> </a:t>
            </a:r>
            <a:r>
              <a:rPr lang="en-US" sz="2800" dirty="0" err="1">
                <a:latin typeface="Times New Roman" panose="02020603050405020304" pitchFamily="18" charset="0"/>
              </a:rPr>
              <a:t>lệnh</a:t>
            </a:r>
            <a:r>
              <a:rPr lang="en-US" sz="2800" dirty="0">
                <a:latin typeface="Times New Roman" panose="02020603050405020304" pitchFamily="18" charset="0"/>
              </a:rPr>
              <a:t>:  </a:t>
            </a:r>
            <a:r>
              <a:rPr lang="en-US" sz="2800" dirty="0" smtClean="0">
                <a:latin typeface="Times New Roman" panose="02020603050405020304" pitchFamily="18" charset="0"/>
              </a:rPr>
              <a:t>MOV </a:t>
            </a:r>
            <a:r>
              <a:rPr lang="en-US" sz="2800" dirty="0">
                <a:latin typeface="Times New Roman" panose="02020603050405020304" pitchFamily="18" charset="0"/>
              </a:rPr>
              <a:t>TMOD, #10H    </a:t>
            </a:r>
          </a:p>
          <a:p>
            <a:r>
              <a:rPr lang="en-US" sz="2800" dirty="0" err="1">
                <a:latin typeface="Times New Roman" panose="02020603050405020304" pitchFamily="18" charset="0"/>
              </a:rPr>
              <a:t>hoặc</a:t>
            </a:r>
            <a:r>
              <a:rPr lang="en-US" sz="2800" dirty="0">
                <a:latin typeface="Times New Roman" panose="02020603050405020304" pitchFamily="18" charset="0"/>
              </a:rPr>
              <a:t>  </a:t>
            </a:r>
            <a:r>
              <a:rPr lang="en-US" sz="2800" dirty="0" smtClean="0">
                <a:latin typeface="Times New Roman" panose="02020603050405020304" pitchFamily="18" charset="0"/>
              </a:rPr>
              <a:t>              MOV </a:t>
            </a:r>
            <a:r>
              <a:rPr lang="en-US" sz="2800" dirty="0">
                <a:latin typeface="Times New Roman" panose="02020603050405020304" pitchFamily="18" charset="0"/>
              </a:rPr>
              <a:t>TMOD, #00010000B </a:t>
            </a:r>
            <a:endParaRPr lang="en-US" sz="2800" dirty="0"/>
          </a:p>
        </p:txBody>
      </p:sp>
      <p:pic>
        <p:nvPicPr>
          <p:cNvPr id="5" name="Picture 4"/>
          <p:cNvPicPr>
            <a:picLocks noChangeAspect="1"/>
          </p:cNvPicPr>
          <p:nvPr/>
        </p:nvPicPr>
        <p:blipFill>
          <a:blip r:embed="rId2"/>
          <a:stretch>
            <a:fillRect/>
          </a:stretch>
        </p:blipFill>
        <p:spPr>
          <a:xfrm>
            <a:off x="823414" y="3509708"/>
            <a:ext cx="10932774" cy="3136752"/>
          </a:xfrm>
          <a:prstGeom prst="rect">
            <a:avLst/>
          </a:prstGeom>
        </p:spPr>
      </p:pic>
    </p:spTree>
    <p:extLst>
      <p:ext uri="{BB962C8B-B14F-4D97-AF65-F5344CB8AC3E}">
        <p14:creationId xmlns:p14="http://schemas.microsoft.com/office/powerpoint/2010/main" val="3350695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0127" y="177421"/>
            <a:ext cx="11914494" cy="523220"/>
          </a:xfrm>
          <a:prstGeom prst="rect">
            <a:avLst/>
          </a:prstGeom>
        </p:spPr>
        <p:txBody>
          <a:bodyPr wrap="square">
            <a:spAutoFit/>
          </a:bodyPr>
          <a:lstStyle/>
          <a:p>
            <a:r>
              <a:rPr lang="en-US" sz="2800" dirty="0" smtClean="0"/>
              <a:t>VI. </a:t>
            </a:r>
            <a:r>
              <a:rPr lang="en-US" sz="2800" dirty="0"/>
              <a:t>CÁC BUỚC </a:t>
            </a:r>
            <a:r>
              <a:rPr lang="en-US" sz="2800" dirty="0" smtClean="0"/>
              <a:t>CƠ </a:t>
            </a:r>
            <a:r>
              <a:rPr lang="en-US" sz="2800" dirty="0"/>
              <a:t>BẢN KHỞI </a:t>
            </a:r>
            <a:r>
              <a:rPr lang="en-US" sz="2800" dirty="0" smtClean="0"/>
              <a:t>ĐỘNG </a:t>
            </a:r>
            <a:r>
              <a:rPr lang="en-US" sz="2800" dirty="0"/>
              <a:t>TIMER VÀ COUNTER:</a:t>
            </a:r>
          </a:p>
        </p:txBody>
      </p:sp>
      <p:sp>
        <p:nvSpPr>
          <p:cNvPr id="4" name="Rectangle 3"/>
          <p:cNvSpPr/>
          <p:nvPr/>
        </p:nvSpPr>
        <p:spPr>
          <a:xfrm>
            <a:off x="495868" y="707649"/>
            <a:ext cx="9589827"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1.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buớc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cơ</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ể</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khởi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Timer: </a:t>
            </a:r>
          </a:p>
        </p:txBody>
      </p:sp>
      <p:sp>
        <p:nvSpPr>
          <p:cNvPr id="2" name="Rectangle 1"/>
          <p:cNvSpPr/>
          <p:nvPr/>
        </p:nvSpPr>
        <p:spPr>
          <a:xfrm>
            <a:off x="839338" y="1632662"/>
            <a:ext cx="10686196" cy="1815882"/>
          </a:xfrm>
          <a:prstGeom prst="rect">
            <a:avLst/>
          </a:prstGeom>
        </p:spPr>
        <p:txBody>
          <a:bodyPr wrap="square">
            <a:spAutoFit/>
          </a:bodyPr>
          <a:lstStyle/>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Chọn</a:t>
            </a:r>
            <a:r>
              <a:rPr lang="en-US" sz="2800" dirty="0">
                <a:latin typeface="Times New Roman" panose="02020603050405020304" pitchFamily="18" charset="0"/>
              </a:rPr>
              <a:t> </a:t>
            </a:r>
            <a:r>
              <a:rPr lang="en-US" sz="2800" dirty="0" err="1">
                <a:latin typeface="Times New Roman" panose="02020603050405020304" pitchFamily="18" charset="0"/>
              </a:rPr>
              <a:t>chế</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ộ</a:t>
            </a:r>
            <a:r>
              <a:rPr lang="en-US" sz="2800" dirty="0" smtClean="0">
                <a:latin typeface="Times New Roman" panose="02020603050405020304" pitchFamily="18" charset="0"/>
              </a:rPr>
              <a:t> </a:t>
            </a:r>
            <a:r>
              <a:rPr lang="en-US" sz="2800" dirty="0" err="1">
                <a:latin typeface="Times New Roman" panose="02020603050405020304" pitchFamily="18" charset="0"/>
              </a:rPr>
              <a:t>hoạt</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ộng</a:t>
            </a:r>
            <a:r>
              <a:rPr lang="en-US" sz="2800" dirty="0" smtClean="0">
                <a:latin typeface="Times New Roman" panose="02020603050405020304" pitchFamily="18" charset="0"/>
              </a:rPr>
              <a:t> </a:t>
            </a:r>
            <a:r>
              <a:rPr lang="en-US" sz="2800" dirty="0" err="1">
                <a:latin typeface="Times New Roman" panose="02020603050405020304" pitchFamily="18" charset="0"/>
              </a:rPr>
              <a:t>cho</a:t>
            </a:r>
            <a:r>
              <a:rPr lang="en-US" sz="2800" dirty="0">
                <a:latin typeface="Times New Roman" panose="02020603050405020304" pitchFamily="18" charset="0"/>
              </a:rPr>
              <a:t> Timer, </a:t>
            </a:r>
            <a:r>
              <a:rPr lang="en-US" sz="2800" dirty="0" err="1">
                <a:latin typeface="Times New Roman" panose="02020603050405020304" pitchFamily="18" charset="0"/>
              </a:rPr>
              <a:t>cho</a:t>
            </a:r>
            <a:r>
              <a:rPr lang="en-US" sz="2800" dirty="0">
                <a:latin typeface="Times New Roman" panose="02020603050405020304" pitchFamily="18" charset="0"/>
              </a:rPr>
              <a:t> bit GATE=0 </a:t>
            </a:r>
            <a:r>
              <a:rPr lang="en-US" sz="2800" dirty="0" err="1">
                <a:latin typeface="Times New Roman" panose="02020603050405020304" pitchFamily="18" charset="0"/>
              </a:rPr>
              <a:t>và</a:t>
            </a:r>
            <a:r>
              <a:rPr lang="en-US" sz="2800" dirty="0">
                <a:latin typeface="Times New Roman" panose="02020603050405020304" pitchFamily="18" charset="0"/>
              </a:rPr>
              <a:t> C/T=0: </a:t>
            </a:r>
          </a:p>
          <a:p>
            <a:r>
              <a:rPr lang="en-US" sz="2800" dirty="0" smtClean="0">
                <a:latin typeface="Times New Roman" panose="02020603050405020304" pitchFamily="18" charset="0"/>
              </a:rPr>
              <a:t>						MOV </a:t>
            </a:r>
            <a:r>
              <a:rPr lang="en-US" sz="2800" dirty="0">
                <a:latin typeface="Times New Roman" panose="02020603050405020304" pitchFamily="18" charset="0"/>
              </a:rPr>
              <a:t>TMOD, #...(1)… </a:t>
            </a: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Chọn</a:t>
            </a:r>
            <a:r>
              <a:rPr lang="en-US" sz="2800" dirty="0">
                <a:latin typeface="Times New Roman" panose="02020603050405020304" pitchFamily="18" charset="0"/>
              </a:rPr>
              <a:t> </a:t>
            </a:r>
            <a:r>
              <a:rPr lang="en-US" sz="2800" dirty="0" err="1">
                <a:latin typeface="Times New Roman" panose="02020603050405020304" pitchFamily="18" charset="0"/>
              </a:rPr>
              <a:t>giá</a:t>
            </a:r>
            <a:r>
              <a:rPr lang="en-US" sz="2800" dirty="0">
                <a:latin typeface="Times New Roman" panose="02020603050405020304" pitchFamily="18" charset="0"/>
              </a:rPr>
              <a:t> </a:t>
            </a:r>
            <a:r>
              <a:rPr lang="en-US" sz="2800" dirty="0" err="1">
                <a:latin typeface="Times New Roman" panose="02020603050405020304" pitchFamily="18" charset="0"/>
              </a:rPr>
              <a:t>trị</a:t>
            </a:r>
            <a:r>
              <a:rPr lang="en-US" sz="2800" dirty="0">
                <a:latin typeface="Times New Roman" panose="02020603050405020304" pitchFamily="18" charset="0"/>
              </a:rPr>
              <a:t> </a:t>
            </a:r>
            <a:r>
              <a:rPr lang="en-US" sz="2800" dirty="0" err="1">
                <a:latin typeface="Times New Roman" panose="02020603050405020304" pitchFamily="18" charset="0"/>
              </a:rPr>
              <a:t>thích</a:t>
            </a:r>
            <a:r>
              <a:rPr lang="en-US" sz="2800" dirty="0">
                <a:latin typeface="Times New Roman" panose="02020603050405020304" pitchFamily="18" charset="0"/>
              </a:rPr>
              <a:t> </a:t>
            </a:r>
            <a:r>
              <a:rPr lang="en-US" sz="2800" dirty="0" err="1">
                <a:latin typeface="Times New Roman" panose="02020603050405020304" pitchFamily="18" charset="0"/>
              </a:rPr>
              <a:t>hợp</a:t>
            </a:r>
            <a:r>
              <a:rPr lang="en-US" sz="2800" dirty="0">
                <a:latin typeface="Times New Roman" panose="02020603050405020304" pitchFamily="18" charset="0"/>
              </a:rPr>
              <a:t> (</a:t>
            </a:r>
            <a:r>
              <a:rPr lang="en-US" sz="2800" dirty="0" err="1">
                <a:latin typeface="Times New Roman" panose="02020603050405020304" pitchFamily="18" charset="0"/>
              </a:rPr>
              <a:t>khoảng</a:t>
            </a:r>
            <a:r>
              <a:rPr lang="en-US" sz="2800" dirty="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gian</a:t>
            </a:r>
            <a:r>
              <a:rPr lang="en-US" sz="2800" dirty="0">
                <a:latin typeface="Times New Roman" panose="02020603050405020304" pitchFamily="18" charset="0"/>
              </a:rPr>
              <a:t> </a:t>
            </a:r>
            <a:r>
              <a:rPr lang="en-US" sz="2800" dirty="0" err="1">
                <a:latin typeface="Times New Roman" panose="02020603050405020304" pitchFamily="18" charset="0"/>
              </a:rPr>
              <a:t>ñịnh</a:t>
            </a:r>
            <a:r>
              <a:rPr lang="en-US" sz="2800" dirty="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cho</a:t>
            </a:r>
            <a:r>
              <a:rPr lang="en-US" sz="2800" dirty="0">
                <a:latin typeface="Times New Roman" panose="02020603050405020304" pitchFamily="18" charset="0"/>
              </a:rPr>
              <a:t> Timer: </a:t>
            </a:r>
          </a:p>
          <a:p>
            <a:r>
              <a:rPr lang="en-US" sz="2800" dirty="0" smtClean="0">
                <a:latin typeface="Times New Roman" panose="02020603050405020304" pitchFamily="18" charset="0"/>
              </a:rPr>
              <a:t>						MOV </a:t>
            </a:r>
            <a:r>
              <a:rPr lang="en-US" sz="2800" dirty="0" err="1">
                <a:latin typeface="Times New Roman" panose="02020603050405020304" pitchFamily="18" charset="0"/>
              </a:rPr>
              <a:t>THx</a:t>
            </a:r>
            <a:r>
              <a:rPr lang="en-US" sz="2800" dirty="0">
                <a:latin typeface="Times New Roman" panose="02020603050405020304" pitchFamily="18" charset="0"/>
              </a:rPr>
              <a:t>, #...(2</a:t>
            </a:r>
            <a:r>
              <a:rPr lang="en-US" sz="2800" dirty="0" smtClean="0">
                <a:latin typeface="Times New Roman" panose="02020603050405020304" pitchFamily="18" charset="0"/>
              </a:rPr>
              <a:t>)…,	MOV </a:t>
            </a:r>
            <a:r>
              <a:rPr lang="en-US" sz="2800" dirty="0" err="1">
                <a:latin typeface="Times New Roman" panose="02020603050405020304" pitchFamily="18" charset="0"/>
              </a:rPr>
              <a:t>TLx</a:t>
            </a:r>
            <a:r>
              <a:rPr lang="en-US" sz="2800" dirty="0">
                <a:latin typeface="Times New Roman" panose="02020603050405020304" pitchFamily="18" charset="0"/>
              </a:rPr>
              <a:t>, #...(3)… </a:t>
            </a:r>
            <a:endParaRPr lang="en-US" sz="2800" dirty="0"/>
          </a:p>
        </p:txBody>
      </p:sp>
      <p:sp>
        <p:nvSpPr>
          <p:cNvPr id="6" name="Rectangle 5"/>
          <p:cNvSpPr/>
          <p:nvPr/>
        </p:nvSpPr>
        <p:spPr>
          <a:xfrm>
            <a:off x="764276" y="3850337"/>
            <a:ext cx="10836321" cy="2246769"/>
          </a:xfrm>
          <a:prstGeom prst="rect">
            <a:avLst/>
          </a:prstGeom>
        </p:spPr>
        <p:txBody>
          <a:bodyPr wrap="square">
            <a:spAutoFit/>
          </a:bodyPr>
          <a:lstStyle/>
          <a:p>
            <a:r>
              <a:rPr lang="en-US" sz="2800" dirty="0">
                <a:latin typeface="Bookshelf Symbol 7" panose="05010101010101010101" pitchFamily="2" charset="2"/>
              </a:rPr>
              <a:t>•</a:t>
            </a:r>
            <a:r>
              <a:rPr lang="en-US" sz="2800" dirty="0">
                <a:latin typeface="Arial" panose="020B0604020202020204" pitchFamily="34" charset="0"/>
              </a:rPr>
              <a:t> </a:t>
            </a:r>
            <a:r>
              <a:rPr lang="en-US" sz="2800" dirty="0">
                <a:latin typeface="Times New Roman" panose="02020603050405020304" pitchFamily="18" charset="0"/>
              </a:rPr>
              <a:t>Cho Timer </a:t>
            </a:r>
            <a:r>
              <a:rPr lang="en-US" sz="2800" dirty="0" err="1">
                <a:latin typeface="Times New Roman" panose="02020603050405020304" pitchFamily="18" charset="0"/>
              </a:rPr>
              <a:t>chạy</a:t>
            </a:r>
            <a:r>
              <a:rPr lang="en-US" sz="2800" dirty="0">
                <a:latin typeface="Times New Roman" panose="02020603050405020304" pitchFamily="18" charset="0"/>
              </a:rPr>
              <a:t>: </a:t>
            </a:r>
            <a:r>
              <a:rPr lang="en-US" sz="2800" dirty="0" smtClean="0">
                <a:latin typeface="Times New Roman" panose="02020603050405020304" pitchFamily="18" charset="0"/>
              </a:rPr>
              <a:t>SETB </a:t>
            </a:r>
            <a:r>
              <a:rPr lang="en-US" sz="2800" dirty="0" err="1">
                <a:latin typeface="Times New Roman" panose="02020603050405020304" pitchFamily="18" charset="0"/>
              </a:rPr>
              <a:t>TRx</a:t>
            </a:r>
            <a:r>
              <a:rPr lang="en-US" sz="2800" dirty="0">
                <a:latin typeface="Times New Roman" panose="02020603050405020304" pitchFamily="18" charset="0"/>
              </a:rPr>
              <a:t> </a:t>
            </a: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Kiểm</a:t>
            </a:r>
            <a:r>
              <a:rPr lang="en-US" sz="2800" dirty="0">
                <a:latin typeface="Times New Roman" panose="02020603050405020304" pitchFamily="18" charset="0"/>
              </a:rPr>
              <a:t> </a:t>
            </a:r>
            <a:r>
              <a:rPr lang="en-US" sz="2800" dirty="0" err="1">
                <a:latin typeface="Times New Roman" panose="02020603050405020304" pitchFamily="18" charset="0"/>
              </a:rPr>
              <a:t>tra</a:t>
            </a:r>
            <a:r>
              <a:rPr lang="en-US" sz="2800" dirty="0">
                <a:latin typeface="Times New Roman" panose="02020603050405020304" pitchFamily="18" charset="0"/>
              </a:rPr>
              <a:t> </a:t>
            </a:r>
            <a:r>
              <a:rPr lang="en-US" sz="2800" dirty="0" err="1">
                <a:latin typeface="Times New Roman" panose="02020603050405020304" pitchFamily="18" charset="0"/>
              </a:rPr>
              <a:t>cờ</a:t>
            </a:r>
            <a:r>
              <a:rPr lang="en-US" sz="2800" dirty="0">
                <a:latin typeface="Times New Roman" panose="02020603050405020304" pitchFamily="18" charset="0"/>
              </a:rPr>
              <a:t> </a:t>
            </a:r>
            <a:r>
              <a:rPr lang="en-US" sz="2800" dirty="0" err="1">
                <a:latin typeface="Times New Roman" panose="02020603050405020304" pitchFamily="18" charset="0"/>
              </a:rPr>
              <a:t>báo</a:t>
            </a:r>
            <a:r>
              <a:rPr lang="en-US" sz="2800" dirty="0">
                <a:latin typeface="Times New Roman" panose="02020603050405020304" pitchFamily="18" charset="0"/>
              </a:rPr>
              <a:t> </a:t>
            </a:r>
            <a:r>
              <a:rPr lang="en-US" sz="2800" dirty="0" err="1">
                <a:latin typeface="Times New Roman" panose="02020603050405020304" pitchFamily="18" charset="0"/>
              </a:rPr>
              <a:t>tràn</a:t>
            </a:r>
            <a:r>
              <a:rPr lang="en-US" sz="2800" dirty="0">
                <a:latin typeface="Times New Roman" panose="02020603050405020304" pitchFamily="18" charset="0"/>
              </a:rPr>
              <a:t> (</a:t>
            </a:r>
            <a:r>
              <a:rPr lang="en-US" sz="2800" dirty="0" err="1">
                <a:latin typeface="Times New Roman" panose="02020603050405020304" pitchFamily="18" charset="0"/>
              </a:rPr>
              <a:t>kiểm</a:t>
            </a:r>
            <a:r>
              <a:rPr lang="en-US" sz="2800" dirty="0">
                <a:latin typeface="Times New Roman" panose="02020603050405020304" pitchFamily="18" charset="0"/>
              </a:rPr>
              <a:t> </a:t>
            </a:r>
            <a:r>
              <a:rPr lang="en-US" sz="2800" dirty="0" err="1">
                <a:latin typeface="Times New Roman" panose="02020603050405020304" pitchFamily="18" charset="0"/>
              </a:rPr>
              <a:t>tra</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ủ</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gian</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smtClean="0">
                <a:latin typeface="Times New Roman" panose="02020603050405020304" pitchFamily="18" charset="0"/>
              </a:rPr>
              <a:t>):JNB </a:t>
            </a:r>
            <a:r>
              <a:rPr lang="en-US" sz="2800" dirty="0" err="1">
                <a:latin typeface="Times New Roman" panose="02020603050405020304" pitchFamily="18" charset="0"/>
              </a:rPr>
              <a:t>TFx</a:t>
            </a:r>
            <a:r>
              <a:rPr lang="en-US" sz="2800" dirty="0">
                <a:latin typeface="Times New Roman" panose="02020603050405020304" pitchFamily="18" charset="0"/>
              </a:rPr>
              <a:t>, $</a:t>
            </a:r>
          </a:p>
          <a:p>
            <a:r>
              <a:rPr lang="en-US" sz="2800" dirty="0" smtClean="0">
                <a:latin typeface="Times New Roman" panose="02020603050405020304" pitchFamily="18" charset="0"/>
              </a:rPr>
              <a:t>	</a:t>
            </a:r>
            <a:r>
              <a:rPr lang="en-US" sz="2800" dirty="0" err="1" smtClean="0">
                <a:latin typeface="Times New Roman" panose="02020603050405020304" pitchFamily="18" charset="0"/>
              </a:rPr>
              <a:t>hoặc</a:t>
            </a:r>
            <a:r>
              <a:rPr lang="en-US" sz="2800" dirty="0" smtClean="0">
                <a:latin typeface="Times New Roman" panose="02020603050405020304" pitchFamily="18" charset="0"/>
              </a:rPr>
              <a:t> WAIT</a:t>
            </a:r>
            <a:r>
              <a:rPr lang="en-US" sz="2800" dirty="0">
                <a:latin typeface="Times New Roman" panose="02020603050405020304" pitchFamily="18" charset="0"/>
              </a:rPr>
              <a:t>:   JNB </a:t>
            </a:r>
            <a:r>
              <a:rPr lang="en-US" sz="2800" dirty="0" err="1">
                <a:latin typeface="Times New Roman" panose="02020603050405020304" pitchFamily="18" charset="0"/>
              </a:rPr>
              <a:t>TFx</a:t>
            </a:r>
            <a:r>
              <a:rPr lang="en-US" sz="2800" dirty="0">
                <a:latin typeface="Times New Roman" panose="02020603050405020304" pitchFamily="18" charset="0"/>
              </a:rPr>
              <a:t>, WAIT </a:t>
            </a: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Xóa</a:t>
            </a:r>
            <a:r>
              <a:rPr lang="en-US" sz="2800" dirty="0">
                <a:latin typeface="Times New Roman" panose="02020603050405020304" pitchFamily="18" charset="0"/>
              </a:rPr>
              <a:t> </a:t>
            </a:r>
            <a:r>
              <a:rPr lang="en-US" sz="2800" dirty="0" err="1">
                <a:latin typeface="Times New Roman" panose="02020603050405020304" pitchFamily="18" charset="0"/>
              </a:rPr>
              <a:t>cờ</a:t>
            </a:r>
            <a:r>
              <a:rPr lang="en-US" sz="2800" dirty="0">
                <a:latin typeface="Times New Roman" panose="02020603050405020304" pitchFamily="18" charset="0"/>
              </a:rPr>
              <a:t> </a:t>
            </a:r>
            <a:r>
              <a:rPr lang="en-US" sz="2800" dirty="0" err="1">
                <a:latin typeface="Times New Roman" panose="02020603050405020304" pitchFamily="18" charset="0"/>
              </a:rPr>
              <a:t>báo</a:t>
            </a:r>
            <a:r>
              <a:rPr lang="en-US" sz="2800" dirty="0">
                <a:latin typeface="Times New Roman" panose="02020603050405020304" pitchFamily="18" charset="0"/>
              </a:rPr>
              <a:t> </a:t>
            </a:r>
            <a:r>
              <a:rPr lang="en-US" sz="2800" dirty="0" err="1">
                <a:latin typeface="Times New Roman" panose="02020603050405020304" pitchFamily="18" charset="0"/>
              </a:rPr>
              <a:t>tràn</a:t>
            </a:r>
            <a:r>
              <a:rPr lang="en-US" sz="2800" dirty="0">
                <a:latin typeface="Times New Roman" panose="02020603050405020304" pitchFamily="18" charset="0"/>
              </a:rPr>
              <a:t> (</a:t>
            </a:r>
            <a:r>
              <a:rPr lang="en-US" sz="2800" dirty="0" err="1">
                <a:latin typeface="Times New Roman" panose="02020603050405020304" pitchFamily="18" charset="0"/>
              </a:rPr>
              <a:t>chuẩn</a:t>
            </a:r>
            <a:r>
              <a:rPr lang="en-US" sz="2800" dirty="0">
                <a:latin typeface="Times New Roman" panose="02020603050405020304" pitchFamily="18" charset="0"/>
              </a:rPr>
              <a:t> </a:t>
            </a:r>
            <a:r>
              <a:rPr lang="en-US" sz="2800" dirty="0" err="1">
                <a:latin typeface="Times New Roman" panose="02020603050405020304" pitchFamily="18" charset="0"/>
              </a:rPr>
              <a:t>bị</a:t>
            </a:r>
            <a:r>
              <a:rPr lang="en-US" sz="2800" dirty="0">
                <a:latin typeface="Times New Roman" panose="02020603050405020304" pitchFamily="18" charset="0"/>
              </a:rPr>
              <a:t> </a:t>
            </a:r>
            <a:r>
              <a:rPr lang="en-US" sz="2800" dirty="0" err="1">
                <a:latin typeface="Times New Roman" panose="02020603050405020304" pitchFamily="18" charset="0"/>
              </a:rPr>
              <a:t>cho</a:t>
            </a:r>
            <a:r>
              <a:rPr lang="en-US" sz="2800" dirty="0">
                <a:latin typeface="Times New Roman" panose="02020603050405020304" pitchFamily="18" charset="0"/>
              </a:rPr>
              <a:t> </a:t>
            </a:r>
            <a:r>
              <a:rPr lang="en-US" sz="2800" dirty="0" err="1">
                <a:latin typeface="Times New Roman" panose="02020603050405020304" pitchFamily="18" charset="0"/>
              </a:rPr>
              <a:t>lần</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err="1">
                <a:latin typeface="Times New Roman" panose="02020603050405020304" pitchFamily="18" charset="0"/>
              </a:rPr>
              <a:t>tiếp</a:t>
            </a:r>
            <a:r>
              <a:rPr lang="en-US" sz="2800" dirty="0">
                <a:latin typeface="Times New Roman" panose="02020603050405020304" pitchFamily="18" charset="0"/>
              </a:rPr>
              <a:t> </a:t>
            </a:r>
            <a:r>
              <a:rPr lang="en-US" sz="2800" dirty="0" err="1">
                <a:latin typeface="Times New Roman" panose="02020603050405020304" pitchFamily="18" charset="0"/>
              </a:rPr>
              <a:t>theo</a:t>
            </a:r>
            <a:r>
              <a:rPr lang="en-US" sz="2800" dirty="0">
                <a:latin typeface="Times New Roman" panose="02020603050405020304" pitchFamily="18" charset="0"/>
              </a:rPr>
              <a:t>): </a:t>
            </a:r>
            <a:r>
              <a:rPr lang="en-US" sz="2800" dirty="0" smtClean="0">
                <a:latin typeface="Times New Roman" panose="02020603050405020304" pitchFamily="18" charset="0"/>
              </a:rPr>
              <a:t>CLR </a:t>
            </a:r>
            <a:r>
              <a:rPr lang="en-US" sz="2800" dirty="0" err="1">
                <a:latin typeface="Times New Roman" panose="02020603050405020304" pitchFamily="18" charset="0"/>
              </a:rPr>
              <a:t>TFx</a:t>
            </a:r>
            <a:endParaRPr lang="en-US" sz="2800" dirty="0">
              <a:latin typeface="Times New Roman" panose="02020603050405020304" pitchFamily="18" charset="0"/>
            </a:endParaRPr>
          </a:p>
          <a:p>
            <a:r>
              <a:rPr lang="en-US" sz="2800" dirty="0" smtClean="0">
                <a:latin typeface="Bookshelf Symbol 7" panose="05010101010101010101" pitchFamily="2" charset="2"/>
              </a:rPr>
              <a:t>•</a:t>
            </a:r>
            <a:r>
              <a:rPr lang="en-US" sz="2800" dirty="0" smtClean="0">
                <a:latin typeface="Arial" panose="020B0604020202020204" pitchFamily="34" charset="0"/>
              </a:rPr>
              <a:t> </a:t>
            </a:r>
            <a:r>
              <a:rPr lang="en-US" sz="2800" dirty="0" err="1">
                <a:latin typeface="Times New Roman" panose="02020603050405020304" pitchFamily="18" charset="0"/>
              </a:rPr>
              <a:t>Dừng</a:t>
            </a:r>
            <a:r>
              <a:rPr lang="en-US" sz="2800" dirty="0">
                <a:latin typeface="Times New Roman" panose="02020603050405020304" pitchFamily="18" charset="0"/>
              </a:rPr>
              <a:t> Timer (</a:t>
            </a:r>
            <a:r>
              <a:rPr lang="en-US" sz="2800" dirty="0" err="1">
                <a:latin typeface="Times New Roman" panose="02020603050405020304" pitchFamily="18" charset="0"/>
              </a:rPr>
              <a:t>sau</a:t>
            </a:r>
            <a:r>
              <a:rPr lang="en-US" sz="2800" dirty="0">
                <a:latin typeface="Times New Roman" panose="02020603050405020304" pitchFamily="18" charset="0"/>
              </a:rPr>
              <a:t> </a:t>
            </a:r>
            <a:r>
              <a:rPr lang="en-US" sz="2800" dirty="0" err="1">
                <a:latin typeface="Times New Roman" panose="02020603050405020304" pitchFamily="18" charset="0"/>
              </a:rPr>
              <a:t>khi</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ã</a:t>
            </a:r>
            <a:r>
              <a:rPr lang="en-US" sz="2800" dirty="0" smtClean="0">
                <a:latin typeface="Times New Roman" panose="02020603050405020304" pitchFamily="18" charset="0"/>
              </a:rPr>
              <a:t> </a:t>
            </a:r>
            <a:r>
              <a:rPr lang="en-US" sz="2800" dirty="0" err="1">
                <a:latin typeface="Times New Roman" panose="02020603050405020304" pitchFamily="18" charset="0"/>
              </a:rPr>
              <a:t>hoàn</a:t>
            </a:r>
            <a:r>
              <a:rPr lang="en-US" sz="2800" dirty="0">
                <a:latin typeface="Times New Roman" panose="02020603050405020304" pitchFamily="18" charset="0"/>
              </a:rPr>
              <a:t> </a:t>
            </a:r>
            <a:r>
              <a:rPr lang="en-US" sz="2800" dirty="0" err="1">
                <a:latin typeface="Times New Roman" panose="02020603050405020304" pitchFamily="18" charset="0"/>
              </a:rPr>
              <a:t>tất</a:t>
            </a:r>
            <a:r>
              <a:rPr lang="en-US" sz="2800" dirty="0">
                <a:latin typeface="Times New Roman" panose="02020603050405020304" pitchFamily="18" charset="0"/>
              </a:rPr>
              <a:t> </a:t>
            </a:r>
            <a:r>
              <a:rPr lang="en-US" sz="2800" dirty="0" err="1">
                <a:latin typeface="Times New Roman" panose="02020603050405020304" pitchFamily="18" charset="0"/>
              </a:rPr>
              <a:t>quá</a:t>
            </a:r>
            <a:r>
              <a:rPr lang="en-US" sz="2800" dirty="0">
                <a:latin typeface="Times New Roman" panose="02020603050405020304" pitchFamily="18" charset="0"/>
              </a:rPr>
              <a:t> </a:t>
            </a:r>
            <a:r>
              <a:rPr lang="en-US" sz="2800" dirty="0" err="1">
                <a:latin typeface="Times New Roman" panose="02020603050405020304" pitchFamily="18" charset="0"/>
              </a:rPr>
              <a:t>trình</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ịnh</a:t>
            </a:r>
            <a:r>
              <a:rPr lang="en-US" sz="2800" dirty="0" smtClean="0">
                <a:latin typeface="Times New Roman" panose="02020603050405020304" pitchFamily="18" charset="0"/>
              </a:rPr>
              <a:t> </a:t>
            </a:r>
            <a:r>
              <a:rPr lang="en-US" sz="2800" dirty="0" err="1">
                <a:latin typeface="Times New Roman" panose="02020603050405020304" pitchFamily="18" charset="0"/>
              </a:rPr>
              <a:t>thời</a:t>
            </a:r>
            <a:r>
              <a:rPr lang="en-US" sz="2800" dirty="0">
                <a:latin typeface="Times New Roman" panose="02020603050405020304" pitchFamily="18" charset="0"/>
              </a:rPr>
              <a:t>): </a:t>
            </a:r>
            <a:r>
              <a:rPr lang="en-US" sz="2800" dirty="0" smtClean="0">
                <a:latin typeface="Times New Roman" panose="02020603050405020304" pitchFamily="18" charset="0"/>
              </a:rPr>
              <a:t>CLR </a:t>
            </a:r>
            <a:r>
              <a:rPr lang="en-US" sz="2800" dirty="0" err="1">
                <a:latin typeface="Times New Roman" panose="02020603050405020304" pitchFamily="18" charset="0"/>
              </a:rPr>
              <a:t>TRx</a:t>
            </a:r>
            <a:r>
              <a:rPr lang="en-US" sz="2800" dirty="0">
                <a:latin typeface="Times New Roman" panose="02020603050405020304" pitchFamily="18" charset="0"/>
              </a:rPr>
              <a:t> </a:t>
            </a:r>
            <a:endParaRPr lang="en-US" sz="2800" dirty="0"/>
          </a:p>
        </p:txBody>
      </p:sp>
    </p:spTree>
    <p:extLst>
      <p:ext uri="{BB962C8B-B14F-4D97-AF65-F5344CB8AC3E}">
        <p14:creationId xmlns:p14="http://schemas.microsoft.com/office/powerpoint/2010/main" val="273998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4925" y="257273"/>
            <a:ext cx="9589827" cy="523220"/>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2.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buớc</a:t>
            </a:r>
            <a:r>
              <a:rPr lang="en-US" sz="2800" dirty="0">
                <a:latin typeface="Times New Roman" panose="02020603050405020304" pitchFamily="18" charset="0"/>
                <a:cs typeface="Times New Roman" panose="02020603050405020304" pitchFamily="18" charset="0"/>
              </a:rPr>
              <a:t> co </a:t>
            </a:r>
            <a:r>
              <a:rPr lang="en-US" sz="2800" dirty="0" err="1">
                <a:latin typeface="Times New Roman" panose="02020603050405020304" pitchFamily="18" charset="0"/>
                <a:cs typeface="Times New Roman" panose="02020603050405020304" pitchFamily="18" charset="0"/>
              </a:rPr>
              <a:t>bản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ể</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khởi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Counter: </a:t>
            </a:r>
          </a:p>
        </p:txBody>
      </p:sp>
      <p:sp>
        <p:nvSpPr>
          <p:cNvPr id="2" name="Rectangle 1"/>
          <p:cNvSpPr/>
          <p:nvPr/>
        </p:nvSpPr>
        <p:spPr>
          <a:xfrm>
            <a:off x="454925" y="1032161"/>
            <a:ext cx="11364036" cy="3108543"/>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Chọn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hoạt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ộng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Counter,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bit GATE=0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C/T=1: </a:t>
            </a:r>
          </a:p>
          <a:p>
            <a:r>
              <a:rPr lang="en-US" sz="2800" dirty="0" smtClean="0">
                <a:latin typeface="Times New Roman" panose="02020603050405020304" pitchFamily="18" charset="0"/>
                <a:cs typeface="Times New Roman" panose="02020603050405020304" pitchFamily="18" charset="0"/>
              </a:rPr>
              <a:t>                              MOV </a:t>
            </a:r>
            <a:r>
              <a:rPr lang="en-US" sz="2800" dirty="0">
                <a:latin typeface="Times New Roman" panose="02020603050405020304" pitchFamily="18" charset="0"/>
                <a:cs typeface="Times New Roman" panose="02020603050405020304" pitchFamily="18" charset="0"/>
              </a:rPr>
              <a:t>TMOD, #...(1)… </a:t>
            </a: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THx</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TLx</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xung</a:t>
            </a:r>
            <a:r>
              <a:rPr lang="en-US" sz="2800" dirty="0">
                <a:latin typeface="Times New Roman" panose="02020603050405020304" pitchFamily="18" charset="0"/>
                <a:cs typeface="Times New Roman" panose="02020603050405020304" pitchFamily="18" charset="0"/>
              </a:rPr>
              <a:t> ban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ầu</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cs typeface="Times New Roman" panose="02020603050405020304" pitchFamily="18" charset="0"/>
              </a:rPr>
              <a:t> 0): </a:t>
            </a:r>
            <a:r>
              <a:rPr lang="en-US" sz="2800" dirty="0" smtClean="0">
                <a:latin typeface="Times New Roman" panose="02020603050405020304" pitchFamily="18" charset="0"/>
                <a:cs typeface="Times New Roman" panose="02020603050405020304" pitchFamily="18" charset="0"/>
              </a:rPr>
              <a:t>• MOV </a:t>
            </a:r>
            <a:r>
              <a:rPr lang="en-US" sz="2800" dirty="0" err="1">
                <a:latin typeface="Times New Roman" panose="02020603050405020304" pitchFamily="18" charset="0"/>
                <a:cs typeface="Times New Roman" panose="02020603050405020304" pitchFamily="18" charset="0"/>
              </a:rPr>
              <a:t>THx</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00H ,MOV </a:t>
            </a:r>
            <a:r>
              <a:rPr lang="en-US" sz="2800" dirty="0" err="1">
                <a:latin typeface="Times New Roman" panose="02020603050405020304" pitchFamily="18" charset="0"/>
                <a:cs typeface="Times New Roman" panose="02020603050405020304" pitchFamily="18" charset="0"/>
              </a:rPr>
              <a:t>TLx</a:t>
            </a:r>
            <a:r>
              <a:rPr lang="en-US" sz="2800" dirty="0">
                <a:latin typeface="Times New Roman" panose="02020603050405020304" pitchFamily="18" charset="0"/>
                <a:cs typeface="Times New Roman" panose="02020603050405020304" pitchFamily="18" charset="0"/>
              </a:rPr>
              <a:t>, #00H </a:t>
            </a: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Cho </a:t>
            </a:r>
            <a:r>
              <a:rPr lang="en-US" sz="2800" dirty="0">
                <a:latin typeface="Times New Roman" panose="02020603050405020304" pitchFamily="18" charset="0"/>
                <a:cs typeface="Times New Roman" panose="02020603050405020304" pitchFamily="18" charset="0"/>
              </a:rPr>
              <a:t>Counter </a:t>
            </a:r>
            <a:r>
              <a:rPr lang="en-US" sz="2800" dirty="0" err="1">
                <a:latin typeface="Times New Roman" panose="02020603050405020304" pitchFamily="18" charset="0"/>
                <a:cs typeface="Times New Roman" panose="02020603050405020304" pitchFamily="18" charset="0"/>
              </a:rPr>
              <a:t>chạy</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SETB </a:t>
            </a:r>
            <a:r>
              <a:rPr lang="en-US" sz="2800" dirty="0" err="1">
                <a:latin typeface="Times New Roman" panose="02020603050405020304" pitchFamily="18" charset="0"/>
                <a:cs typeface="Times New Roman" panose="02020603050405020304" pitchFamily="18" charset="0"/>
              </a:rPr>
              <a:t>TRx</a:t>
            </a:r>
            <a:r>
              <a:rPr lang="en-US" sz="2800" dirty="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kiểm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ếm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ể</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truờng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a:t>
            </a:r>
            <a:r>
              <a:rPr lang="en-US" sz="2800" dirty="0" err="1" smtClean="0">
                <a:latin typeface="Times New Roman" panose="02020603050405020304" pitchFamily="18" charset="0"/>
                <a:cs typeface="Times New Roman" panose="02020603050405020304" pitchFamily="18" charset="0"/>
              </a:rPr>
              <a:t>ếm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tràn</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454925" y="4140704"/>
            <a:ext cx="11200264" cy="1384995"/>
          </a:xfrm>
          <a:prstGeom prst="rect">
            <a:avLst/>
          </a:prstGeom>
        </p:spPr>
        <p:txBody>
          <a:bodyPr wrap="square">
            <a:spAutoFit/>
          </a:bodyPr>
          <a:lstStyle/>
          <a:p>
            <a:r>
              <a:rPr lang="en-US" sz="2800" dirty="0" err="1" smtClean="0">
                <a:latin typeface="Times New Roman" panose="02020603050405020304" pitchFamily="18" charset="0"/>
              </a:rPr>
              <a:t>Xóa</a:t>
            </a:r>
            <a:r>
              <a:rPr lang="en-US" sz="2800" dirty="0" smtClean="0">
                <a:latin typeface="Times New Roman" panose="02020603050405020304" pitchFamily="18" charset="0"/>
              </a:rPr>
              <a:t> </a:t>
            </a:r>
            <a:r>
              <a:rPr lang="en-US" sz="2800" dirty="0" err="1">
                <a:latin typeface="Times New Roman" panose="02020603050405020304" pitchFamily="18" charset="0"/>
              </a:rPr>
              <a:t>cờ</a:t>
            </a:r>
            <a:r>
              <a:rPr lang="en-US" sz="2800" dirty="0">
                <a:latin typeface="Times New Roman" panose="02020603050405020304" pitchFamily="18" charset="0"/>
              </a:rPr>
              <a:t> </a:t>
            </a:r>
            <a:r>
              <a:rPr lang="en-US" sz="2800" dirty="0" err="1">
                <a:latin typeface="Times New Roman" panose="02020603050405020304" pitchFamily="18" charset="0"/>
              </a:rPr>
              <a:t>báo</a:t>
            </a:r>
            <a:r>
              <a:rPr lang="en-US" sz="2800" dirty="0">
                <a:latin typeface="Times New Roman" panose="02020603050405020304" pitchFamily="18" charset="0"/>
              </a:rPr>
              <a:t> </a:t>
            </a:r>
            <a:r>
              <a:rPr lang="en-US" sz="2800" dirty="0" err="1">
                <a:latin typeface="Times New Roman" panose="02020603050405020304" pitchFamily="18" charset="0"/>
              </a:rPr>
              <a:t>tràn</a:t>
            </a:r>
            <a:r>
              <a:rPr lang="en-US" sz="2800" dirty="0">
                <a:latin typeface="Times New Roman" panose="02020603050405020304" pitchFamily="18" charset="0"/>
              </a:rPr>
              <a:t> (</a:t>
            </a:r>
            <a:r>
              <a:rPr lang="en-US" sz="2800" dirty="0" err="1">
                <a:latin typeface="Times New Roman" panose="02020603050405020304" pitchFamily="18" charset="0"/>
              </a:rPr>
              <a:t>sau</a:t>
            </a:r>
            <a:r>
              <a:rPr lang="en-US" sz="2800" dirty="0">
                <a:latin typeface="Times New Roman" panose="02020603050405020304" pitchFamily="18" charset="0"/>
              </a:rPr>
              <a:t> </a:t>
            </a:r>
            <a:r>
              <a:rPr lang="en-US" sz="2800" dirty="0" err="1">
                <a:latin typeface="Times New Roman" panose="02020603050405020304" pitchFamily="18" charset="0"/>
              </a:rPr>
              <a:t>khi</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ã</a:t>
            </a:r>
            <a:r>
              <a:rPr lang="en-US" sz="2800" dirty="0" smtClean="0">
                <a:latin typeface="Times New Roman" panose="02020603050405020304" pitchFamily="18" charset="0"/>
              </a:rPr>
              <a:t> </a:t>
            </a:r>
            <a:r>
              <a:rPr lang="en-US" sz="2800" dirty="0" err="1">
                <a:latin typeface="Times New Roman" panose="02020603050405020304" pitchFamily="18" charset="0"/>
              </a:rPr>
              <a:t>xử</a:t>
            </a:r>
            <a:r>
              <a:rPr lang="en-US" sz="2800" dirty="0">
                <a:latin typeface="Times New Roman" panose="02020603050405020304" pitchFamily="18" charset="0"/>
              </a:rPr>
              <a:t> </a:t>
            </a:r>
            <a:r>
              <a:rPr lang="en-US" sz="2800" dirty="0" err="1">
                <a:latin typeface="Times New Roman" panose="02020603050405020304" pitchFamily="18" charset="0"/>
              </a:rPr>
              <a:t>lý</a:t>
            </a:r>
            <a:r>
              <a:rPr lang="en-US" sz="2800" dirty="0">
                <a:latin typeface="Times New Roman" panose="02020603050405020304" pitchFamily="18" charset="0"/>
              </a:rPr>
              <a:t> </a:t>
            </a:r>
            <a:r>
              <a:rPr lang="en-US" sz="2800" dirty="0" err="1">
                <a:latin typeface="Times New Roman" panose="02020603050405020304" pitchFamily="18" charset="0"/>
              </a:rPr>
              <a:t>cho</a:t>
            </a:r>
            <a:r>
              <a:rPr lang="en-US" sz="2800" dirty="0">
                <a:latin typeface="Times New Roman" panose="02020603050405020304" pitchFamily="18" charset="0"/>
              </a:rPr>
              <a:t> </a:t>
            </a:r>
            <a:r>
              <a:rPr lang="en-US" sz="2800" dirty="0" err="1">
                <a:latin typeface="Times New Roman" panose="02020603050405020304" pitchFamily="18" charset="0"/>
              </a:rPr>
              <a:t>truờng</a:t>
            </a:r>
            <a:r>
              <a:rPr lang="en-US" sz="2800" dirty="0">
                <a:latin typeface="Times New Roman" panose="02020603050405020304" pitchFamily="18" charset="0"/>
              </a:rPr>
              <a:t> </a:t>
            </a:r>
            <a:r>
              <a:rPr lang="en-US" sz="2800" dirty="0" err="1">
                <a:latin typeface="Times New Roman" panose="02020603050405020304" pitchFamily="18" charset="0"/>
              </a:rPr>
              <a:t>hợp</a:t>
            </a:r>
            <a:r>
              <a:rPr lang="en-US" sz="2800" dirty="0">
                <a:latin typeface="Times New Roman" panose="02020603050405020304" pitchFamily="18" charset="0"/>
              </a:rPr>
              <a:t> </a:t>
            </a:r>
            <a:r>
              <a:rPr lang="en-US" sz="2800" dirty="0" err="1">
                <a:latin typeface="Times New Roman" panose="02020603050405020304" pitchFamily="18" charset="0"/>
              </a:rPr>
              <a:t>số</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ếm</a:t>
            </a:r>
            <a:r>
              <a:rPr lang="en-US" sz="2800" dirty="0" smtClean="0">
                <a:latin typeface="Times New Roman" panose="02020603050405020304" pitchFamily="18" charset="0"/>
              </a:rPr>
              <a:t> </a:t>
            </a:r>
            <a:r>
              <a:rPr lang="en-US" sz="2800" dirty="0" err="1">
                <a:latin typeface="Times New Roman" panose="02020603050405020304" pitchFamily="18" charset="0"/>
              </a:rPr>
              <a:t>bị</a:t>
            </a:r>
            <a:r>
              <a:rPr lang="en-US" sz="2800" dirty="0">
                <a:latin typeface="Times New Roman" panose="02020603050405020304" pitchFamily="18" charset="0"/>
              </a:rPr>
              <a:t> </a:t>
            </a:r>
            <a:r>
              <a:rPr lang="en-US" sz="2800" dirty="0" err="1">
                <a:latin typeface="Times New Roman" panose="02020603050405020304" pitchFamily="18" charset="0"/>
              </a:rPr>
              <a:t>tràn</a:t>
            </a:r>
            <a:r>
              <a:rPr lang="en-US" sz="2800" dirty="0">
                <a:latin typeface="Times New Roman" panose="02020603050405020304" pitchFamily="18" charset="0"/>
              </a:rPr>
              <a:t>): </a:t>
            </a:r>
            <a:r>
              <a:rPr lang="en-US" sz="2800" dirty="0" smtClean="0">
                <a:latin typeface="Times New Roman" panose="02020603050405020304" pitchFamily="18" charset="0"/>
              </a:rPr>
              <a:t>CLR </a:t>
            </a:r>
            <a:r>
              <a:rPr lang="en-US" sz="2800" dirty="0" err="1">
                <a:latin typeface="Times New Roman" panose="02020603050405020304" pitchFamily="18" charset="0"/>
              </a:rPr>
              <a:t>TFx</a:t>
            </a:r>
            <a:r>
              <a:rPr lang="en-US" sz="2800" dirty="0">
                <a:latin typeface="Times New Roman" panose="02020603050405020304" pitchFamily="18" charset="0"/>
              </a:rPr>
              <a:t> </a:t>
            </a: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Dừng</a:t>
            </a:r>
            <a:r>
              <a:rPr lang="en-US" sz="2800" dirty="0">
                <a:latin typeface="Times New Roman" panose="02020603050405020304" pitchFamily="18" charset="0"/>
              </a:rPr>
              <a:t> Counter (</a:t>
            </a:r>
            <a:r>
              <a:rPr lang="en-US" sz="2800" dirty="0" err="1">
                <a:latin typeface="Times New Roman" panose="02020603050405020304" pitchFamily="18" charset="0"/>
              </a:rPr>
              <a:t>sau</a:t>
            </a:r>
            <a:r>
              <a:rPr lang="en-US" sz="2800" dirty="0">
                <a:latin typeface="Times New Roman" panose="02020603050405020304" pitchFamily="18" charset="0"/>
              </a:rPr>
              <a:t> </a:t>
            </a:r>
            <a:r>
              <a:rPr lang="en-US" sz="2800" dirty="0" err="1">
                <a:latin typeface="Times New Roman" panose="02020603050405020304" pitchFamily="18" charset="0"/>
              </a:rPr>
              <a:t>khi</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ã</a:t>
            </a:r>
            <a:r>
              <a:rPr lang="en-US" sz="2800" dirty="0" smtClean="0">
                <a:latin typeface="Times New Roman" panose="02020603050405020304" pitchFamily="18" charset="0"/>
              </a:rPr>
              <a:t> </a:t>
            </a:r>
            <a:r>
              <a:rPr lang="en-US" sz="2800" dirty="0" err="1">
                <a:latin typeface="Times New Roman" panose="02020603050405020304" pitchFamily="18" charset="0"/>
              </a:rPr>
              <a:t>hoàn</a:t>
            </a:r>
            <a:r>
              <a:rPr lang="en-US" sz="2800" dirty="0">
                <a:latin typeface="Times New Roman" panose="02020603050405020304" pitchFamily="18" charset="0"/>
              </a:rPr>
              <a:t> </a:t>
            </a:r>
            <a:r>
              <a:rPr lang="en-US" sz="2800" dirty="0" err="1">
                <a:latin typeface="Times New Roman" panose="02020603050405020304" pitchFamily="18" charset="0"/>
              </a:rPr>
              <a:t>tất</a:t>
            </a:r>
            <a:r>
              <a:rPr lang="en-US" sz="2800" dirty="0">
                <a:latin typeface="Times New Roman" panose="02020603050405020304" pitchFamily="18" charset="0"/>
              </a:rPr>
              <a:t> </a:t>
            </a:r>
            <a:r>
              <a:rPr lang="en-US" sz="2800" dirty="0" err="1">
                <a:latin typeface="Times New Roman" panose="02020603050405020304" pitchFamily="18" charset="0"/>
              </a:rPr>
              <a:t>quá</a:t>
            </a:r>
            <a:r>
              <a:rPr lang="en-US" sz="2800" dirty="0">
                <a:latin typeface="Times New Roman" panose="02020603050405020304" pitchFamily="18" charset="0"/>
              </a:rPr>
              <a:t> </a:t>
            </a:r>
            <a:r>
              <a:rPr lang="en-US" sz="2800" dirty="0" err="1">
                <a:latin typeface="Times New Roman" panose="02020603050405020304" pitchFamily="18" charset="0"/>
              </a:rPr>
              <a:t>trình</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ếm</a:t>
            </a:r>
            <a:r>
              <a:rPr lang="en-US" sz="2800" dirty="0" smtClean="0">
                <a:latin typeface="Times New Roman" panose="02020603050405020304" pitchFamily="18" charset="0"/>
              </a:rPr>
              <a:t> </a:t>
            </a:r>
            <a:r>
              <a:rPr lang="en-US" sz="2800" dirty="0" err="1">
                <a:latin typeface="Times New Roman" panose="02020603050405020304" pitchFamily="18" charset="0"/>
              </a:rPr>
              <a:t>xung</a:t>
            </a:r>
            <a:r>
              <a:rPr lang="en-US" sz="2800" dirty="0" smtClean="0">
                <a:latin typeface="Times New Roman" panose="02020603050405020304" pitchFamily="18" charset="0"/>
              </a:rPr>
              <a:t>):CLR </a:t>
            </a:r>
            <a:r>
              <a:rPr lang="en-US" sz="2800" dirty="0" err="1">
                <a:latin typeface="Times New Roman" panose="02020603050405020304" pitchFamily="18" charset="0"/>
              </a:rPr>
              <a:t>TRx</a:t>
            </a:r>
            <a:r>
              <a:rPr lang="en-US" sz="2800" dirty="0">
                <a:latin typeface="Times New Roman" panose="02020603050405020304" pitchFamily="18" charset="0"/>
              </a:rPr>
              <a:t> </a:t>
            </a:r>
          </a:p>
          <a:p>
            <a:r>
              <a:rPr lang="en-US" sz="2800" dirty="0">
                <a:latin typeface="Bookshelf Symbol 7" panose="05010101010101010101" pitchFamily="2" charset="2"/>
              </a:rPr>
              <a:t>•</a:t>
            </a:r>
            <a:r>
              <a:rPr lang="en-US" sz="2800" dirty="0">
                <a:latin typeface="Arial" panose="020B0604020202020204" pitchFamily="34"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ọc</a:t>
            </a:r>
            <a:r>
              <a:rPr lang="en-US" sz="2800" dirty="0" smtClean="0">
                <a:latin typeface="Times New Roman" panose="02020603050405020304" pitchFamily="18" charset="0"/>
              </a:rPr>
              <a:t> </a:t>
            </a:r>
            <a:r>
              <a:rPr lang="en-US" sz="2800" dirty="0" err="1">
                <a:latin typeface="Times New Roman" panose="02020603050405020304" pitchFamily="18" charset="0"/>
              </a:rPr>
              <a:t>số</a:t>
            </a:r>
            <a:r>
              <a:rPr lang="en-US" sz="2800" dirty="0">
                <a:latin typeface="Times New Roman" panose="02020603050405020304" pitchFamily="18" charset="0"/>
              </a:rPr>
              <a:t> </a:t>
            </a:r>
            <a:r>
              <a:rPr lang="en-US" sz="2800" dirty="0" err="1">
                <a:latin typeface="Times New Roman" panose="02020603050405020304" pitchFamily="18" charset="0"/>
              </a:rPr>
              <a:t>xung</a:t>
            </a:r>
            <a:r>
              <a:rPr lang="en-US" sz="2800" dirty="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ếm</a:t>
            </a:r>
            <a:r>
              <a:rPr lang="en-US" sz="2800" dirty="0" smtClean="0">
                <a:latin typeface="Times New Roman" panose="02020603050405020304" pitchFamily="18" charset="0"/>
              </a:rPr>
              <a:t> </a:t>
            </a:r>
            <a:r>
              <a:rPr lang="en-US" sz="2800" dirty="0" err="1">
                <a:latin typeface="Times New Roman" panose="02020603050405020304" pitchFamily="18" charset="0"/>
              </a:rPr>
              <a:t>đ</a:t>
            </a:r>
            <a:r>
              <a:rPr lang="en-US" sz="2800" dirty="0" err="1" smtClean="0">
                <a:latin typeface="Times New Roman" panose="02020603050405020304" pitchFamily="18" charset="0"/>
              </a:rPr>
              <a:t>uợc</a:t>
            </a:r>
            <a:r>
              <a:rPr lang="en-US" sz="2800" dirty="0" smtClean="0">
                <a:latin typeface="Times New Roman" panose="02020603050405020304" pitchFamily="18" charset="0"/>
              </a:rPr>
              <a:t> </a:t>
            </a:r>
            <a:r>
              <a:rPr lang="en-US" sz="2800" dirty="0" err="1">
                <a:latin typeface="Times New Roman" panose="02020603050405020304" pitchFamily="18" charset="0"/>
              </a:rPr>
              <a:t>trong</a:t>
            </a:r>
            <a:r>
              <a:rPr lang="en-US" sz="2800" dirty="0">
                <a:latin typeface="Times New Roman" panose="02020603050405020304" pitchFamily="18" charset="0"/>
              </a:rPr>
              <a:t> </a:t>
            </a:r>
            <a:r>
              <a:rPr lang="en-US" sz="2800" dirty="0" err="1">
                <a:latin typeface="Times New Roman" panose="02020603050405020304" pitchFamily="18" charset="0"/>
              </a:rPr>
              <a:t>thanh</a:t>
            </a:r>
            <a:r>
              <a:rPr lang="en-US" sz="2800" dirty="0">
                <a:latin typeface="Times New Roman" panose="02020603050405020304" pitchFamily="18" charset="0"/>
              </a:rPr>
              <a:t> </a:t>
            </a:r>
            <a:r>
              <a:rPr lang="en-US" sz="2800" dirty="0" err="1">
                <a:latin typeface="Times New Roman" panose="02020603050405020304" pitchFamily="18" charset="0"/>
              </a:rPr>
              <a:t>ghi</a:t>
            </a:r>
            <a:r>
              <a:rPr lang="en-US" sz="2800" dirty="0">
                <a:latin typeface="Times New Roman" panose="02020603050405020304" pitchFamily="18" charset="0"/>
              </a:rPr>
              <a:t> </a:t>
            </a:r>
            <a:r>
              <a:rPr lang="en-US" sz="2800" dirty="0" err="1">
                <a:latin typeface="Times New Roman" panose="02020603050405020304" pitchFamily="18" charset="0"/>
              </a:rPr>
              <a:t>THx</a:t>
            </a:r>
            <a:r>
              <a:rPr lang="en-US" sz="2800" dirty="0">
                <a:latin typeface="Times New Roman" panose="02020603050405020304" pitchFamily="18" charset="0"/>
              </a:rPr>
              <a:t> </a:t>
            </a:r>
            <a:r>
              <a:rPr lang="en-US" sz="2800" dirty="0" err="1">
                <a:latin typeface="Times New Roman" panose="02020603050405020304" pitchFamily="18" charset="0"/>
              </a:rPr>
              <a:t>và</a:t>
            </a:r>
            <a:r>
              <a:rPr lang="en-US" sz="2800" dirty="0">
                <a:latin typeface="Times New Roman" panose="02020603050405020304" pitchFamily="18" charset="0"/>
              </a:rPr>
              <a:t> </a:t>
            </a:r>
            <a:r>
              <a:rPr lang="en-US" sz="2800" dirty="0" err="1">
                <a:latin typeface="Times New Roman" panose="02020603050405020304" pitchFamily="18" charset="0"/>
              </a:rPr>
              <a:t>TLx</a:t>
            </a:r>
            <a:r>
              <a:rPr lang="en-US" sz="2800" dirty="0">
                <a:latin typeface="Times New Roman" panose="02020603050405020304" pitchFamily="18" charset="0"/>
              </a:rPr>
              <a:t>. </a:t>
            </a:r>
            <a:endParaRPr lang="en-US" sz="2800" dirty="0"/>
          </a:p>
        </p:txBody>
      </p:sp>
    </p:spTree>
    <p:extLst>
      <p:ext uri="{BB962C8B-B14F-4D97-AF65-F5344CB8AC3E}">
        <p14:creationId xmlns:p14="http://schemas.microsoft.com/office/powerpoint/2010/main" val="22860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4925" y="257273"/>
            <a:ext cx="11200264" cy="523220"/>
          </a:xfrm>
          <a:prstGeom prst="rect">
            <a:avLst/>
          </a:prstGeom>
        </p:spPr>
        <p:txBody>
          <a:bodyPr wrap="square">
            <a:spAutoFit/>
          </a:bodyPr>
          <a:lstStyle/>
          <a:p>
            <a:r>
              <a:rPr lang="en-US" sz="2800" dirty="0" smtClean="0">
                <a:latin typeface="Times New Roman" pitchFamily="18" charset="0"/>
                <a:cs typeface="Times New Roman" pitchFamily="18" charset="0"/>
              </a:rPr>
              <a:t>VII.KHỞI </a:t>
            </a:r>
            <a:r>
              <a:rPr lang="en-US" sz="2800" dirty="0">
                <a:latin typeface="Times New Roman" pitchFamily="18" charset="0"/>
                <a:cs typeface="Times New Roman" pitchFamily="18" charset="0"/>
              </a:rPr>
              <a:t>Đ</a:t>
            </a:r>
            <a:r>
              <a:rPr lang="en-US" sz="2800" dirty="0" smtClean="0">
                <a:latin typeface="Times New Roman" pitchFamily="18" charset="0"/>
                <a:cs typeface="Times New Roman" pitchFamily="18" charset="0"/>
              </a:rPr>
              <a:t>ỘNG </a:t>
            </a:r>
            <a:r>
              <a:rPr lang="en-US" sz="2800" dirty="0">
                <a:latin typeface="Times New Roman" pitchFamily="18" charset="0"/>
                <a:cs typeface="Times New Roman" pitchFamily="18" charset="0"/>
              </a:rPr>
              <a:t>VÀ TRUY XUẤT THANH GHI </a:t>
            </a:r>
            <a:r>
              <a:rPr lang="en-US" sz="2800" dirty="0" smtClean="0">
                <a:latin typeface="Times New Roman" pitchFamily="18" charset="0"/>
                <a:cs typeface="Times New Roman" pitchFamily="18" charset="0"/>
              </a:rPr>
              <a:t>ĐỊNH THỜI:</a:t>
            </a:r>
            <a:endParaRPr lang="en-US" sz="2800" dirty="0">
              <a:latin typeface="Times New Roman" pitchFamily="18" charset="0"/>
              <a:cs typeface="Times New Roman" pitchFamily="18" charset="0"/>
            </a:endParaRPr>
          </a:p>
        </p:txBody>
      </p:sp>
      <p:sp>
        <p:nvSpPr>
          <p:cNvPr id="3" name="Rectangle 2"/>
          <p:cNvSpPr/>
          <p:nvPr/>
        </p:nvSpPr>
        <p:spPr>
          <a:xfrm>
            <a:off x="723331" y="1364481"/>
            <a:ext cx="10931858" cy="2246769"/>
          </a:xfrm>
          <a:prstGeom prst="rect">
            <a:avLst/>
          </a:prstGeom>
        </p:spPr>
        <p:txBody>
          <a:bodyPr wrap="square">
            <a:spAutoFit/>
          </a:bodyPr>
          <a:lstStyle/>
          <a:p>
            <a:r>
              <a:rPr lang="vi-VN" sz="2800" dirty="0">
                <a:latin typeface="+mj-lt"/>
              </a:rPr>
              <a:t>Trước khi các bộ </a:t>
            </a:r>
            <a:r>
              <a:rPr lang="en-US" sz="2800" dirty="0">
                <a:latin typeface="+mj-lt"/>
              </a:rPr>
              <a:t>đ</a:t>
            </a:r>
            <a:r>
              <a:rPr lang="vi-VN" sz="2800" dirty="0" smtClean="0">
                <a:latin typeface="+mj-lt"/>
              </a:rPr>
              <a:t>ịnh </a:t>
            </a:r>
            <a:r>
              <a:rPr lang="vi-VN" sz="2800" dirty="0">
                <a:latin typeface="+mj-lt"/>
              </a:rPr>
              <a:t>thời hoạt </a:t>
            </a:r>
            <a:r>
              <a:rPr lang="en-US" sz="2800" dirty="0">
                <a:latin typeface="+mj-lt"/>
              </a:rPr>
              <a:t>đ</a:t>
            </a:r>
            <a:r>
              <a:rPr lang="vi-VN" sz="2800" dirty="0" smtClean="0">
                <a:latin typeface="+mj-lt"/>
              </a:rPr>
              <a:t>ộng </a:t>
            </a:r>
            <a:r>
              <a:rPr lang="vi-VN" sz="2800" dirty="0">
                <a:latin typeface="+mj-lt"/>
              </a:rPr>
              <a:t>cần phải:</a:t>
            </a:r>
            <a:br>
              <a:rPr lang="vi-VN" sz="2800" dirty="0">
                <a:latin typeface="+mj-lt"/>
              </a:rPr>
            </a:br>
            <a:r>
              <a:rPr lang="vi-VN" sz="2800" dirty="0">
                <a:latin typeface="+mj-lt"/>
              </a:rPr>
              <a:t>• Qui </a:t>
            </a:r>
            <a:r>
              <a:rPr lang="en-US" sz="2800" dirty="0">
                <a:latin typeface="+mj-lt"/>
              </a:rPr>
              <a:t>đ</a:t>
            </a:r>
            <a:r>
              <a:rPr lang="vi-VN" sz="2800" dirty="0" smtClean="0">
                <a:latin typeface="+mj-lt"/>
              </a:rPr>
              <a:t>ịnh </a:t>
            </a:r>
            <a:r>
              <a:rPr lang="vi-VN" sz="2800" dirty="0">
                <a:latin typeface="+mj-lt"/>
              </a:rPr>
              <a:t>chế </a:t>
            </a:r>
            <a:r>
              <a:rPr lang="en-US" sz="2800" dirty="0">
                <a:latin typeface="+mj-lt"/>
              </a:rPr>
              <a:t>đ</a:t>
            </a:r>
            <a:r>
              <a:rPr lang="vi-VN" sz="2800" dirty="0" smtClean="0">
                <a:latin typeface="+mj-lt"/>
              </a:rPr>
              <a:t>ộ </a:t>
            </a:r>
            <a:r>
              <a:rPr lang="vi-VN" sz="2800" dirty="0">
                <a:latin typeface="+mj-lt"/>
              </a:rPr>
              <a:t>của bộ </a:t>
            </a:r>
            <a:r>
              <a:rPr lang="en-US" sz="2800" dirty="0">
                <a:latin typeface="+mj-lt"/>
              </a:rPr>
              <a:t>đ</a:t>
            </a:r>
            <a:r>
              <a:rPr lang="vi-VN" sz="2800" dirty="0" smtClean="0">
                <a:latin typeface="+mj-lt"/>
              </a:rPr>
              <a:t>ịnh </a:t>
            </a:r>
            <a:r>
              <a:rPr lang="vi-VN" sz="2800" dirty="0">
                <a:latin typeface="+mj-lt"/>
              </a:rPr>
              <a:t>thời ⇒thanh ghi TMOD.</a:t>
            </a:r>
            <a:br>
              <a:rPr lang="vi-VN" sz="2800" dirty="0">
                <a:latin typeface="+mj-lt"/>
              </a:rPr>
            </a:br>
            <a:r>
              <a:rPr lang="vi-VN" sz="2800" dirty="0">
                <a:latin typeface="+mj-lt"/>
              </a:rPr>
              <a:t>• Qui ñịnh ñiểm bắt </a:t>
            </a:r>
            <a:r>
              <a:rPr lang="en-US" sz="2800" dirty="0">
                <a:latin typeface="+mj-lt"/>
              </a:rPr>
              <a:t>đ</a:t>
            </a:r>
            <a:r>
              <a:rPr lang="vi-VN" sz="2800" dirty="0" smtClean="0">
                <a:latin typeface="+mj-lt"/>
              </a:rPr>
              <a:t>ầu </a:t>
            </a:r>
            <a:r>
              <a:rPr lang="en-US" sz="2800" dirty="0">
                <a:latin typeface="+mj-lt"/>
              </a:rPr>
              <a:t>đ</a:t>
            </a:r>
            <a:r>
              <a:rPr lang="vi-VN" sz="2800" dirty="0" smtClean="0">
                <a:latin typeface="+mj-lt"/>
              </a:rPr>
              <a:t>ếm </a:t>
            </a:r>
            <a:r>
              <a:rPr lang="vi-VN" sz="2800" dirty="0">
                <a:latin typeface="+mj-lt"/>
              </a:rPr>
              <a:t>của bộ </a:t>
            </a:r>
            <a:r>
              <a:rPr lang="en-US" sz="2800" dirty="0">
                <a:latin typeface="+mj-lt"/>
              </a:rPr>
              <a:t>đ</a:t>
            </a:r>
            <a:r>
              <a:rPr lang="vi-VN" sz="2800" dirty="0" smtClean="0">
                <a:latin typeface="+mj-lt"/>
              </a:rPr>
              <a:t>ịnh </a:t>
            </a:r>
            <a:r>
              <a:rPr lang="vi-VN" sz="2800" dirty="0">
                <a:latin typeface="+mj-lt"/>
              </a:rPr>
              <a:t>thời (khoảng thời gian </a:t>
            </a:r>
            <a:r>
              <a:rPr lang="en-US" sz="2800" dirty="0">
                <a:latin typeface="+mj-lt"/>
              </a:rPr>
              <a:t>đ</a:t>
            </a:r>
            <a:r>
              <a:rPr lang="vi-VN" sz="2800" dirty="0" smtClean="0">
                <a:latin typeface="+mj-lt"/>
              </a:rPr>
              <a:t>ịnh </a:t>
            </a:r>
            <a:r>
              <a:rPr lang="vi-VN" sz="2800" dirty="0">
                <a:latin typeface="+mj-lt"/>
              </a:rPr>
              <a:t>thời) ⇒thanh </a:t>
            </a:r>
            <a:r>
              <a:rPr lang="vi-VN" sz="2800" dirty="0" smtClean="0">
                <a:latin typeface="+mj-lt"/>
              </a:rPr>
              <a:t>ghi</a:t>
            </a:r>
            <a:r>
              <a:rPr lang="en-US" sz="2800" dirty="0" smtClean="0">
                <a:latin typeface="+mj-lt"/>
              </a:rPr>
              <a:t> </a:t>
            </a:r>
            <a:r>
              <a:rPr lang="vi-VN" sz="2800" dirty="0" smtClean="0">
                <a:latin typeface="+mj-lt"/>
              </a:rPr>
              <a:t>THx/TLx</a:t>
            </a:r>
            <a:r>
              <a:rPr lang="vi-VN" sz="2800" dirty="0">
                <a:latin typeface="+mj-lt"/>
              </a:rPr>
              <a:t>. </a:t>
            </a:r>
            <a:br>
              <a:rPr lang="vi-VN" sz="2800" dirty="0">
                <a:latin typeface="+mj-lt"/>
              </a:rPr>
            </a:br>
            <a:endParaRPr lang="en-US" sz="2800" dirty="0">
              <a:latin typeface="+mj-lt"/>
            </a:endParaRPr>
          </a:p>
        </p:txBody>
      </p:sp>
      <p:sp>
        <p:nvSpPr>
          <p:cNvPr id="6" name="Rectangle 5"/>
          <p:cNvSpPr/>
          <p:nvPr/>
        </p:nvSpPr>
        <p:spPr>
          <a:xfrm>
            <a:off x="454925" y="3611250"/>
            <a:ext cx="11200263" cy="2246769"/>
          </a:xfrm>
          <a:prstGeom prst="rect">
            <a:avLst/>
          </a:prstGeom>
        </p:spPr>
        <p:txBody>
          <a:bodyPr wrap="square">
            <a:spAutoFit/>
          </a:bodyPr>
          <a:lstStyle/>
          <a:p>
            <a:r>
              <a:rPr lang="vi-VN" sz="2800" dirty="0">
                <a:latin typeface="Times New Roman" pitchFamily="18" charset="0"/>
                <a:cs typeface="Times New Roman" pitchFamily="18" charset="0"/>
              </a:rPr>
              <a:t>Ví dụ 1: Khởi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ộng </a:t>
            </a:r>
            <a:r>
              <a:rPr lang="vi-VN" sz="2800" dirty="0">
                <a:latin typeface="Times New Roman" pitchFamily="18" charset="0"/>
                <a:cs typeface="Times New Roman" pitchFamily="18" charset="0"/>
              </a:rPr>
              <a:t>bộ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ịnh </a:t>
            </a:r>
            <a:r>
              <a:rPr lang="vi-VN" sz="2800" dirty="0">
                <a:latin typeface="Times New Roman" pitchFamily="18" charset="0"/>
                <a:cs typeface="Times New Roman" pitchFamily="18" charset="0"/>
              </a:rPr>
              <a:t>thời 1 hoạt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ộng </a:t>
            </a:r>
            <a:r>
              <a:rPr lang="vi-VN" sz="2800" dirty="0">
                <a:latin typeface="Times New Roman" pitchFamily="18" charset="0"/>
                <a:cs typeface="Times New Roman" pitchFamily="18" charset="0"/>
              </a:rPr>
              <a:t>ở chế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 </a:t>
            </a:r>
            <a:r>
              <a:rPr lang="vi-VN" sz="2800" dirty="0">
                <a:latin typeface="Times New Roman" pitchFamily="18" charset="0"/>
                <a:cs typeface="Times New Roman" pitchFamily="18" charset="0"/>
              </a:rPr>
              <a:t>16 bit, xung clock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ược </a:t>
            </a:r>
            <a:r>
              <a:rPr lang="vi-VN" sz="2800" dirty="0">
                <a:latin typeface="Times New Roman" pitchFamily="18" charset="0"/>
                <a:cs typeface="Times New Roman" pitchFamily="18" charset="0"/>
              </a:rPr>
              <a:t>lấy từ </a:t>
            </a:r>
            <a:r>
              <a:rPr lang="vi-VN" sz="2800" dirty="0" smtClean="0">
                <a:latin typeface="Times New Roman" pitchFamily="18" charset="0"/>
                <a:cs typeface="Times New Roman" pitchFamily="18" charset="0"/>
              </a:rPr>
              <a:t>mạch</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dao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ộng </a:t>
            </a:r>
            <a:r>
              <a:rPr lang="vi-VN" sz="2800" dirty="0">
                <a:latin typeface="Times New Roman" pitchFamily="18" charset="0"/>
                <a:cs typeface="Times New Roman" pitchFamily="18" charset="0"/>
              </a:rPr>
              <a:t>trên chip (nghĩa là bộ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ịnh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ược </a:t>
            </a:r>
            <a:r>
              <a:rPr lang="vi-VN" sz="2800" dirty="0">
                <a:latin typeface="Times New Roman" pitchFamily="18" charset="0"/>
                <a:cs typeface="Times New Roman" pitchFamily="18" charset="0"/>
              </a:rPr>
              <a:t>dùng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ể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ịnh </a:t>
            </a:r>
            <a:r>
              <a:rPr lang="vi-VN" sz="2800" dirty="0">
                <a:latin typeface="Times New Roman" pitchFamily="18" charset="0"/>
                <a:cs typeface="Times New Roman" pitchFamily="18" charset="0"/>
              </a:rPr>
              <a:t>thời một khoảng thời gian),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ược </a:t>
            </a:r>
            <a:r>
              <a:rPr lang="vi-VN" sz="2800" dirty="0">
                <a:latin typeface="Times New Roman" pitchFamily="18" charset="0"/>
                <a:cs typeface="Times New Roman" pitchFamily="18" charset="0"/>
              </a:rPr>
              <a:t>khởi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bằng </a:t>
            </a:r>
            <a:r>
              <a:rPr lang="vi-VN" sz="2800" dirty="0">
                <a:latin typeface="Times New Roman" pitchFamily="18" charset="0"/>
                <a:cs typeface="Times New Roman" pitchFamily="18" charset="0"/>
              </a:rPr>
              <a:t>bit TR1 </a:t>
            </a:r>
            <a:r>
              <a:rPr lang="vi-VN" sz="2800" dirty="0" smtClean="0">
                <a:latin typeface="Times New Roman" pitchFamily="18" charset="0"/>
                <a:cs typeface="Times New Roman" pitchFamily="18" charset="0"/>
              </a:rPr>
              <a:t>(</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iều </a:t>
            </a:r>
            <a:r>
              <a:rPr lang="vi-VN" sz="2800" dirty="0">
                <a:latin typeface="Times New Roman" pitchFamily="18" charset="0"/>
                <a:cs typeface="Times New Roman" pitchFamily="18" charset="0"/>
              </a:rPr>
              <a:t>khiển bằng phần mềm) </a:t>
            </a:r>
            <a:br>
              <a:rPr lang="vi-VN"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92301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4925" y="257273"/>
            <a:ext cx="11200264" cy="523220"/>
          </a:xfrm>
          <a:prstGeom prst="rect">
            <a:avLst/>
          </a:prstGeom>
        </p:spPr>
        <p:txBody>
          <a:bodyPr wrap="square">
            <a:spAutoFit/>
          </a:bodyPr>
          <a:lstStyle/>
          <a:p>
            <a:r>
              <a:rPr lang="en-US" sz="2800" dirty="0" smtClean="0">
                <a:latin typeface="Times New Roman" pitchFamily="18" charset="0"/>
                <a:cs typeface="Times New Roman" pitchFamily="18" charset="0"/>
              </a:rPr>
              <a:t>VII.KHỞI </a:t>
            </a:r>
            <a:r>
              <a:rPr lang="en-US" sz="2800" dirty="0">
                <a:latin typeface="Times New Roman" pitchFamily="18" charset="0"/>
                <a:cs typeface="Times New Roman" pitchFamily="18" charset="0"/>
              </a:rPr>
              <a:t>Đ</a:t>
            </a:r>
            <a:r>
              <a:rPr lang="en-US" sz="2800" dirty="0" smtClean="0">
                <a:latin typeface="Times New Roman" pitchFamily="18" charset="0"/>
                <a:cs typeface="Times New Roman" pitchFamily="18" charset="0"/>
              </a:rPr>
              <a:t>ỘNG </a:t>
            </a:r>
            <a:r>
              <a:rPr lang="en-US" sz="2800" dirty="0">
                <a:latin typeface="Times New Roman" pitchFamily="18" charset="0"/>
                <a:cs typeface="Times New Roman" pitchFamily="18" charset="0"/>
              </a:rPr>
              <a:t>VÀ TRUY XUẤT THANH GHI </a:t>
            </a:r>
            <a:r>
              <a:rPr lang="en-US" sz="2800" dirty="0" smtClean="0">
                <a:latin typeface="Times New Roman" pitchFamily="18" charset="0"/>
                <a:cs typeface="Times New Roman" pitchFamily="18" charset="0"/>
              </a:rPr>
              <a:t>ĐỊNH THỜI:</a:t>
            </a:r>
            <a:endParaRPr lang="en-US" sz="2800" dirty="0">
              <a:latin typeface="Times New Roman" pitchFamily="18" charset="0"/>
              <a:cs typeface="Times New Roman" pitchFamily="18" charset="0"/>
            </a:endParaRPr>
          </a:p>
        </p:txBody>
      </p:sp>
      <p:sp>
        <p:nvSpPr>
          <p:cNvPr id="2" name="Rectangle 1"/>
          <p:cNvSpPr/>
          <p:nvPr/>
        </p:nvSpPr>
        <p:spPr>
          <a:xfrm>
            <a:off x="782472" y="1045023"/>
            <a:ext cx="1496704" cy="954107"/>
          </a:xfrm>
          <a:prstGeom prst="rect">
            <a:avLst/>
          </a:prstGeom>
        </p:spPr>
        <p:txBody>
          <a:bodyPr wrap="square">
            <a:spAutoFit/>
          </a:bodyPr>
          <a:lstStyle/>
          <a:p>
            <a:r>
              <a:rPr lang="en-US" sz="2800" dirty="0" err="1">
                <a:latin typeface="Times New Roman" pitchFamily="18" charset="0"/>
                <a:cs typeface="Times New Roman" pitchFamily="18" charset="0"/>
              </a:rPr>
              <a:t>Giải</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5" name="Rectangle 4"/>
          <p:cNvSpPr/>
          <p:nvPr/>
        </p:nvSpPr>
        <p:spPr>
          <a:xfrm>
            <a:off x="3307306" y="1074046"/>
            <a:ext cx="7897505" cy="1384995"/>
          </a:xfrm>
          <a:prstGeom prst="rect">
            <a:avLst/>
          </a:prstGeom>
        </p:spPr>
        <p:txBody>
          <a:bodyPr wrap="square">
            <a:spAutoFit/>
          </a:bodyPr>
          <a:lstStyle/>
          <a:p>
            <a:r>
              <a:rPr lang="en-US" sz="2800" dirty="0">
                <a:latin typeface="Times New Roman" pitchFamily="18" charset="0"/>
                <a:cs typeface="Times New Roman" pitchFamily="18" charset="0"/>
              </a:rPr>
              <a:t>Ta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lệnh</a:t>
            </a:r>
            <a:r>
              <a:rPr lang="en-US" sz="2800" dirty="0" smtClean="0">
                <a:latin typeface="Times New Roman" pitchFamily="18" charset="0"/>
                <a:cs typeface="Times New Roman" pitchFamily="18" charset="0"/>
              </a:rPr>
              <a:t>: MOV </a:t>
            </a:r>
            <a:r>
              <a:rPr lang="en-US" sz="2800" dirty="0">
                <a:latin typeface="Times New Roman" pitchFamily="18" charset="0"/>
                <a:cs typeface="Times New Roman" pitchFamily="18" charset="0"/>
              </a:rPr>
              <a:t>TMOD, #10H</a:t>
            </a:r>
            <a:br>
              <a:rPr lang="en-US" sz="2800" dirty="0">
                <a:latin typeface="Times New Roman" pitchFamily="18" charset="0"/>
                <a:cs typeface="Times New Roman" pitchFamily="18" charset="0"/>
              </a:rPr>
            </a:br>
            <a:r>
              <a:rPr lang="en-US" sz="2800" dirty="0" err="1" smtClean="0">
                <a:latin typeface="Times New Roman" pitchFamily="18" charset="0"/>
                <a:cs typeface="Times New Roman" pitchFamily="18" charset="0"/>
              </a:rPr>
              <a:t>hoặc</a:t>
            </a:r>
            <a:r>
              <a:rPr lang="en-US" sz="2800" dirty="0" smtClean="0">
                <a:latin typeface="Times New Roman" pitchFamily="18" charset="0"/>
                <a:cs typeface="Times New Roman" pitchFamily="18" charset="0"/>
              </a:rPr>
              <a:t>               MOV </a:t>
            </a:r>
            <a:r>
              <a:rPr lang="en-US" sz="2800" dirty="0">
                <a:latin typeface="Times New Roman" pitchFamily="18" charset="0"/>
                <a:cs typeface="Times New Roman" pitchFamily="18" charset="0"/>
              </a:rPr>
              <a:t>TMOD, #00010000B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7" name="Rectangle 6"/>
          <p:cNvSpPr/>
          <p:nvPr/>
        </p:nvSpPr>
        <p:spPr>
          <a:xfrm>
            <a:off x="259306" y="2887471"/>
            <a:ext cx="1842449" cy="954107"/>
          </a:xfrm>
          <a:prstGeom prst="rect">
            <a:avLst/>
          </a:prstGeom>
        </p:spPr>
        <p:txBody>
          <a:bodyPr wrap="square">
            <a:spAutoFit/>
          </a:bodyPr>
          <a:lstStyle/>
          <a:p>
            <a:r>
              <a:rPr lang="en-US" sz="2800" dirty="0" err="1">
                <a:latin typeface="Times New Roman" pitchFamily="18" charset="0"/>
                <a:cs typeface="Times New Roman" pitchFamily="18" charset="0"/>
              </a:rPr>
              <a:t>Giải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thích</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7649" y="2160401"/>
            <a:ext cx="5823329" cy="2408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259306" y="4790069"/>
            <a:ext cx="11832610" cy="2246769"/>
          </a:xfrm>
          <a:prstGeom prst="rect">
            <a:avLst/>
          </a:prstGeom>
        </p:spPr>
        <p:txBody>
          <a:bodyPr wrap="square">
            <a:spAutoFit/>
          </a:bodyPr>
          <a:lstStyle/>
          <a:p>
            <a:r>
              <a:rPr lang="en-US" sz="2800" dirty="0">
                <a:latin typeface="Times New Roman" pitchFamily="18" charset="0"/>
                <a:cs typeface="Times New Roman" pitchFamily="18" charset="0"/>
              </a:rPr>
              <a:t>*</a:t>
            </a:r>
            <a:r>
              <a:rPr lang="en-US" sz="2800" dirty="0" smtClean="0">
                <a:latin typeface="Times New Roman" pitchFamily="18" charset="0"/>
                <a:cs typeface="Times New Roman" pitchFamily="18" charset="0"/>
              </a:rPr>
              <a:t>GATE </a:t>
            </a:r>
            <a:r>
              <a:rPr lang="en-US" sz="2800" dirty="0">
                <a:latin typeface="Times New Roman" pitchFamily="18" charset="0"/>
                <a:cs typeface="Times New Roman" pitchFamily="18" charset="0"/>
              </a:rPr>
              <a:t>= 0 → </a:t>
            </a:r>
            <a:r>
              <a:rPr lang="en-US" sz="2800" dirty="0" err="1">
                <a:latin typeface="Times New Roman" pitchFamily="18" charset="0"/>
                <a:cs typeface="Times New Roman" pitchFamily="18" charset="0"/>
              </a:rPr>
              <a:t>ñiều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bằng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mềm</a:t>
            </a:r>
            <a:r>
              <a:rPr lang="en-US" sz="2800" dirty="0">
                <a:latin typeface="Times New Roman" pitchFamily="18" charset="0"/>
                <a:cs typeface="Times New Roman" pitchFamily="18" charset="0"/>
              </a:rPr>
              <a:t> (bit TR1).</a:t>
            </a:r>
            <a:br>
              <a:rPr lang="en-US" sz="2800" dirty="0">
                <a:latin typeface="Times New Roman" pitchFamily="18" charset="0"/>
                <a:cs typeface="Times New Roman" pitchFamily="18" charset="0"/>
              </a:rPr>
            </a:b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C/T = 0 → </a:t>
            </a:r>
            <a:r>
              <a:rPr lang="en-US" sz="2800" dirty="0" err="1">
                <a:latin typeface="Times New Roman" pitchFamily="18" charset="0"/>
                <a:cs typeface="Times New Roman" pitchFamily="18" charset="0"/>
              </a:rPr>
              <a:t>sử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ñộng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chip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ể</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khoảng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M1 = 0, M1 = 1 → TIMER1 </a:t>
            </a:r>
            <a:r>
              <a:rPr lang="en-US" sz="2800" dirty="0" err="1">
                <a:latin typeface="Times New Roman" pitchFamily="18" charset="0"/>
                <a:cs typeface="Times New Roman" pitchFamily="18" charset="0"/>
              </a:rPr>
              <a:t>hoạt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ộng</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ở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ộ</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1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ộ</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16 bit).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659611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 calcmode="lin" valueType="num">
                                      <p:cBhvr additive="base">
                                        <p:cTn id="28" dur="500" fill="hold"/>
                                        <p:tgtEl>
                                          <p:spTgt spid="1026"/>
                                        </p:tgtEl>
                                        <p:attrNameLst>
                                          <p:attrName>ppt_x</p:attrName>
                                        </p:attrNameLst>
                                      </p:cBhvr>
                                      <p:tavLst>
                                        <p:tav tm="0">
                                          <p:val>
                                            <p:strVal val="#ppt_x"/>
                                          </p:val>
                                        </p:tav>
                                        <p:tav tm="100000">
                                          <p:val>
                                            <p:strVal val="#ppt_x"/>
                                          </p:val>
                                        </p:tav>
                                      </p:tavLst>
                                    </p:anim>
                                    <p:anim calcmode="lin" valueType="num">
                                      <p:cBhvr additive="base">
                                        <p:cTn id="29"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4925" y="257273"/>
            <a:ext cx="11200264" cy="523220"/>
          </a:xfrm>
          <a:prstGeom prst="rect">
            <a:avLst/>
          </a:prstGeom>
        </p:spPr>
        <p:txBody>
          <a:bodyPr wrap="square">
            <a:spAutoFit/>
          </a:bodyPr>
          <a:lstStyle/>
          <a:p>
            <a:r>
              <a:rPr lang="en-US" sz="2800" dirty="0" smtClean="0">
                <a:latin typeface="Times New Roman" pitchFamily="18" charset="0"/>
                <a:cs typeface="Times New Roman" pitchFamily="18" charset="0"/>
              </a:rPr>
              <a:t>VII.KHỞI </a:t>
            </a:r>
            <a:r>
              <a:rPr lang="en-US" sz="2800" dirty="0">
                <a:latin typeface="Times New Roman" pitchFamily="18" charset="0"/>
                <a:cs typeface="Times New Roman" pitchFamily="18" charset="0"/>
              </a:rPr>
              <a:t>Đ</a:t>
            </a:r>
            <a:r>
              <a:rPr lang="en-US" sz="2800" dirty="0" smtClean="0">
                <a:latin typeface="Times New Roman" pitchFamily="18" charset="0"/>
                <a:cs typeface="Times New Roman" pitchFamily="18" charset="0"/>
              </a:rPr>
              <a:t>ỘNG </a:t>
            </a:r>
            <a:r>
              <a:rPr lang="en-US" sz="2800" dirty="0">
                <a:latin typeface="Times New Roman" pitchFamily="18" charset="0"/>
                <a:cs typeface="Times New Roman" pitchFamily="18" charset="0"/>
              </a:rPr>
              <a:t>VÀ TRUY XUẤT THANH GHI </a:t>
            </a:r>
            <a:r>
              <a:rPr lang="en-US" sz="2800" dirty="0" smtClean="0">
                <a:latin typeface="Times New Roman" pitchFamily="18" charset="0"/>
                <a:cs typeface="Times New Roman" pitchFamily="18" charset="0"/>
              </a:rPr>
              <a:t>ĐỊNH THỜI:</a:t>
            </a:r>
            <a:endParaRPr lang="en-US" sz="2800" dirty="0">
              <a:latin typeface="Times New Roman" pitchFamily="18" charset="0"/>
              <a:cs typeface="Times New Roman" pitchFamily="18" charset="0"/>
            </a:endParaRPr>
          </a:p>
        </p:txBody>
      </p:sp>
      <p:sp>
        <p:nvSpPr>
          <p:cNvPr id="3" name="Rectangle 2"/>
          <p:cNvSpPr/>
          <p:nvPr/>
        </p:nvSpPr>
        <p:spPr>
          <a:xfrm>
            <a:off x="454924" y="1084442"/>
            <a:ext cx="10334995" cy="1384995"/>
          </a:xfrm>
          <a:prstGeom prst="rect">
            <a:avLst/>
          </a:prstGeom>
        </p:spPr>
        <p:txBody>
          <a:bodyPr wrap="square">
            <a:spAutoFit/>
          </a:bodyPr>
          <a:lstStyle/>
          <a:p>
            <a:r>
              <a:rPr lang="en-US" sz="2800" dirty="0" err="1">
                <a:latin typeface="Times New Roman" pitchFamily="18" charset="0"/>
                <a:cs typeface="Times New Roman" pitchFamily="18" charset="0"/>
              </a:rPr>
              <a:t>Ví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a:t>
            </a:r>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1 ở </a:t>
            </a:r>
            <a:r>
              <a:rPr lang="en-US" sz="2800" dirty="0" err="1">
                <a:latin typeface="Times New Roman" pitchFamily="18" charset="0"/>
                <a:cs typeface="Times New Roman" pitchFamily="18" charset="0"/>
              </a:rPr>
              <a:t>ví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trên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ể</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khoảng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100 µs. </a:t>
            </a:r>
            <a:r>
              <a:rPr lang="en-US" sz="2800" dirty="0" err="1">
                <a:latin typeface="Times New Roman" pitchFamily="18" charset="0"/>
                <a:cs typeface="Times New Roman" pitchFamily="18" charset="0"/>
              </a:rPr>
              <a:t>Giả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sử</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vi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iều</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khiển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 12 MHz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6" name="Rectangle 5"/>
          <p:cNvSpPr/>
          <p:nvPr/>
        </p:nvSpPr>
        <p:spPr>
          <a:xfrm>
            <a:off x="3338733" y="2244526"/>
            <a:ext cx="6096000" cy="3108543"/>
          </a:xfrm>
          <a:prstGeom prst="rect">
            <a:avLst/>
          </a:prstGeom>
        </p:spPr>
        <p:txBody>
          <a:bodyPr>
            <a:spAutoFit/>
          </a:bodyPr>
          <a:lstStyle/>
          <a:p>
            <a:r>
              <a:rPr lang="en-US" sz="2800" dirty="0">
                <a:latin typeface="Times New Roman" pitchFamily="18" charset="0"/>
                <a:cs typeface="Times New Roman" pitchFamily="18" charset="0"/>
              </a:rPr>
              <a:t>Ta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lệnh</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MOV TL1, #9CH</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MOV TH1, #0FFH</a:t>
            </a:r>
            <a:br>
              <a:rPr lang="en-US" sz="2800" dirty="0">
                <a:latin typeface="Times New Roman" pitchFamily="18" charset="0"/>
                <a:cs typeface="Times New Roman" pitchFamily="18" charset="0"/>
              </a:rPr>
            </a:b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MOV TL1, #LOW(-100)</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MOV TH1, #HIGH(-100)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098637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617" y="257273"/>
            <a:ext cx="11200264" cy="523220"/>
          </a:xfrm>
          <a:prstGeom prst="rect">
            <a:avLst/>
          </a:prstGeom>
        </p:spPr>
        <p:txBody>
          <a:bodyPr wrap="square">
            <a:spAutoFit/>
          </a:bodyPr>
          <a:lstStyle/>
          <a:p>
            <a:r>
              <a:rPr lang="en-US" sz="2800" dirty="0" smtClean="0">
                <a:latin typeface="Times New Roman" pitchFamily="18" charset="0"/>
                <a:cs typeface="Times New Roman" pitchFamily="18" charset="0"/>
              </a:rPr>
              <a:t>VII.KHỞI </a:t>
            </a:r>
            <a:r>
              <a:rPr lang="en-US" sz="2800" dirty="0">
                <a:latin typeface="Times New Roman" pitchFamily="18" charset="0"/>
                <a:cs typeface="Times New Roman" pitchFamily="18" charset="0"/>
              </a:rPr>
              <a:t>Đ</a:t>
            </a:r>
            <a:r>
              <a:rPr lang="en-US" sz="2800" dirty="0" smtClean="0">
                <a:latin typeface="Times New Roman" pitchFamily="18" charset="0"/>
                <a:cs typeface="Times New Roman" pitchFamily="18" charset="0"/>
              </a:rPr>
              <a:t>ỘNG </a:t>
            </a:r>
            <a:r>
              <a:rPr lang="en-US" sz="2800" dirty="0">
                <a:latin typeface="Times New Roman" pitchFamily="18" charset="0"/>
                <a:cs typeface="Times New Roman" pitchFamily="18" charset="0"/>
              </a:rPr>
              <a:t>VÀ TRUY XUẤT THANH GHI </a:t>
            </a:r>
            <a:r>
              <a:rPr lang="en-US" sz="2800" dirty="0" smtClean="0">
                <a:latin typeface="Times New Roman" pitchFamily="18" charset="0"/>
                <a:cs typeface="Times New Roman" pitchFamily="18" charset="0"/>
              </a:rPr>
              <a:t>ĐỊNH THỜI:</a:t>
            </a:r>
            <a:endParaRPr lang="en-US" sz="28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9677" y="780493"/>
            <a:ext cx="6767371" cy="1683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32095" y="780493"/>
            <a:ext cx="1842449" cy="954107"/>
          </a:xfrm>
          <a:prstGeom prst="rect">
            <a:avLst/>
          </a:prstGeom>
        </p:spPr>
        <p:txBody>
          <a:bodyPr wrap="square">
            <a:spAutoFit/>
          </a:bodyPr>
          <a:lstStyle/>
          <a:p>
            <a:r>
              <a:rPr lang="en-US" sz="2800" dirty="0" err="1">
                <a:latin typeface="Times New Roman" pitchFamily="18" charset="0"/>
                <a:cs typeface="Times New Roman" pitchFamily="18" charset="0"/>
              </a:rPr>
              <a:t>Giải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thích</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2" name="Rectangle 1"/>
          <p:cNvSpPr/>
          <p:nvPr/>
        </p:nvSpPr>
        <p:spPr>
          <a:xfrm>
            <a:off x="332095" y="2662352"/>
            <a:ext cx="11063785" cy="1384995"/>
          </a:xfrm>
          <a:prstGeom prst="rect">
            <a:avLst/>
          </a:prstGeom>
        </p:spPr>
        <p:txBody>
          <a:bodyPr wrap="square">
            <a:spAutoFit/>
          </a:bodyPr>
          <a:lstStyle/>
          <a:p>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fOSC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thạch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fTIMER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xung</a:t>
            </a:r>
            <a:r>
              <a:rPr lang="en-US" sz="2800" dirty="0">
                <a:latin typeface="Times New Roman" pitchFamily="18" charset="0"/>
                <a:cs typeface="Times New Roman" pitchFamily="18" charset="0"/>
              </a:rPr>
              <a:t> clock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TTIMER: </a:t>
            </a:r>
            <a:r>
              <a:rPr lang="en-US" sz="2800" dirty="0" err="1">
                <a:latin typeface="Times New Roman" pitchFamily="18" charset="0"/>
                <a:cs typeface="Times New Roman" pitchFamily="18" charset="0"/>
              </a:rPr>
              <a:t>chu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xung</a:t>
            </a:r>
            <a:r>
              <a:rPr lang="en-US" sz="2800" dirty="0">
                <a:latin typeface="Times New Roman" pitchFamily="18" charset="0"/>
                <a:cs typeface="Times New Roman" pitchFamily="18" charset="0"/>
              </a:rPr>
              <a:t> clock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Rectangle 2"/>
          <p:cNvSpPr/>
          <p:nvPr/>
        </p:nvSpPr>
        <p:spPr>
          <a:xfrm>
            <a:off x="134202" y="3661350"/>
            <a:ext cx="11323094" cy="1384995"/>
          </a:xfrm>
          <a:prstGeom prst="rect">
            <a:avLst/>
          </a:prstGeom>
        </p:spPr>
        <p:txBody>
          <a:bodyPr wrap="square">
            <a:spAutoFit/>
          </a:bodyPr>
          <a:lstStyle/>
          <a:p>
            <a:r>
              <a:rPr lang="vi-VN" sz="2800" dirty="0" smtClean="0"/>
              <a:t>Tổng quát, ta có công thức tính giá trị cần nạp cho bộ </a:t>
            </a:r>
            <a:r>
              <a:rPr lang="en-US" sz="2800" dirty="0" smtClean="0"/>
              <a:t>đ</a:t>
            </a:r>
            <a:r>
              <a:rPr lang="vi-VN" sz="2800" dirty="0" smtClean="0"/>
              <a:t>ịnh thời </a:t>
            </a:r>
            <a:r>
              <a:rPr lang="en-US" sz="2800" dirty="0" smtClean="0"/>
              <a:t>đ</a:t>
            </a:r>
            <a:r>
              <a:rPr lang="vi-VN" sz="2800" dirty="0" smtClean="0"/>
              <a:t>ể có thời gian </a:t>
            </a:r>
            <a:r>
              <a:rPr lang="en-US" sz="2800" dirty="0" smtClean="0"/>
              <a:t>đ</a:t>
            </a:r>
            <a:r>
              <a:rPr lang="vi-VN" sz="2800" dirty="0" smtClean="0"/>
              <a:t>ịnh thời như</a:t>
            </a:r>
            <a:r>
              <a:rPr lang="en-US" sz="2800" dirty="0" smtClean="0"/>
              <a:t> </a:t>
            </a:r>
            <a:r>
              <a:rPr lang="vi-VN" sz="2800" dirty="0" smtClean="0"/>
              <a:t>mong muốn là: </a:t>
            </a:r>
            <a:br>
              <a:rPr lang="vi-VN" sz="2800" dirty="0" smtClean="0"/>
            </a:br>
            <a:endParaRPr lang="en-US" sz="28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895" y="4793634"/>
            <a:ext cx="2438400" cy="81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521958" y="4669713"/>
            <a:ext cx="7460776" cy="1815882"/>
          </a:xfrm>
          <a:prstGeom prst="rect">
            <a:avLst/>
          </a:prstGeom>
        </p:spPr>
        <p:txBody>
          <a:bodyPr wrap="square">
            <a:spAutoFit/>
          </a:bodyPr>
          <a:lstStyle/>
          <a:p>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ó</a:t>
            </a:r>
            <a:r>
              <a:rPr lang="en-US" sz="2800" dirty="0">
                <a:latin typeface="Times New Roman" pitchFamily="18" charset="0"/>
                <a:cs typeface="Times New Roman" pitchFamily="18" charset="0"/>
              </a:rPr>
              <a:t>: N: </a:t>
            </a:r>
            <a:r>
              <a:rPr lang="en-US" sz="2800" dirty="0" err="1">
                <a:latin typeface="Times New Roman" pitchFamily="18" charset="0"/>
                <a:cs typeface="Times New Roman" pitchFamily="18" charset="0"/>
              </a:rPr>
              <a:t>giá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dirty="0" err="1">
                <a:latin typeface="Times New Roman" pitchFamily="18" charset="0"/>
                <a:cs typeface="Times New Roman" pitchFamily="18" charset="0"/>
              </a:rPr>
              <a:t>fOSC</a:t>
            </a:r>
            <a:r>
              <a:rPr lang="en-US" sz="2800" dirty="0">
                <a:latin typeface="Times New Roman" pitchFamily="18" charset="0"/>
                <a:cs typeface="Times New Roman" pitchFamily="18" charset="0"/>
              </a:rPr>
              <a:t> (MHz): </a:t>
            </a:r>
            <a:r>
              <a:rPr lang="en-US" sz="2800" dirty="0" err="1">
                <a:latin typeface="Times New Roman" pitchFamily="18" charset="0"/>
                <a:cs typeface="Times New Roman" pitchFamily="18" charset="0"/>
              </a:rPr>
              <a:t>tần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a:t>
            </a:r>
            <a:br>
              <a:rPr lang="en-US" sz="2800" dirty="0">
                <a:latin typeface="Times New Roman" pitchFamily="18" charset="0"/>
                <a:cs typeface="Times New Roman" pitchFamily="18" charset="0"/>
              </a:rPr>
            </a:br>
            <a:r>
              <a:rPr lang="en-US" sz="2800" dirty="0" err="1">
                <a:latin typeface="Times New Roman" pitchFamily="18" charset="0"/>
                <a:cs typeface="Times New Roman" pitchFamily="18" charset="0"/>
              </a:rPr>
              <a:t>tDELAY</a:t>
            </a:r>
            <a:r>
              <a:rPr lang="en-US" sz="2800" dirty="0">
                <a:latin typeface="Times New Roman" pitchFamily="18" charset="0"/>
                <a:cs typeface="Times New Roman" pitchFamily="18" charset="0"/>
              </a:rPr>
              <a:t> (µs):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35947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027"/>
                                        </p:tgtEl>
                                        <p:attrNameLst>
                                          <p:attrName>style.visibility</p:attrName>
                                        </p:attrNameLst>
                                      </p:cBhvr>
                                      <p:to>
                                        <p:strVal val="visible"/>
                                      </p:to>
                                    </p:set>
                                    <p:anim calcmode="lin" valueType="num">
                                      <p:cBhvr additive="base">
                                        <p:cTn id="30" dur="500" fill="hold"/>
                                        <p:tgtEl>
                                          <p:spTgt spid="1027"/>
                                        </p:tgtEl>
                                        <p:attrNameLst>
                                          <p:attrName>ppt_x</p:attrName>
                                        </p:attrNameLst>
                                      </p:cBhvr>
                                      <p:tavLst>
                                        <p:tav tm="0">
                                          <p:val>
                                            <p:strVal val="#ppt_x"/>
                                          </p:val>
                                        </p:tav>
                                        <p:tav tm="100000">
                                          <p:val>
                                            <p:strVal val="#ppt_x"/>
                                          </p:val>
                                        </p:tav>
                                      </p:tavLst>
                                    </p:anim>
                                    <p:anim calcmode="lin" valueType="num">
                                      <p:cBhvr additive="base">
                                        <p:cTn id="31"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500" fill="hold"/>
                                        <p:tgtEl>
                                          <p:spTgt spid="6"/>
                                        </p:tgtEl>
                                        <p:attrNameLst>
                                          <p:attrName>ppt_x</p:attrName>
                                        </p:attrNameLst>
                                      </p:cBhvr>
                                      <p:tavLst>
                                        <p:tav tm="0">
                                          <p:val>
                                            <p:strVal val="#ppt_x"/>
                                          </p:val>
                                        </p:tav>
                                        <p:tav tm="100000">
                                          <p:val>
                                            <p:strVal val="#ppt_x"/>
                                          </p:val>
                                        </p:tav>
                                      </p:tavLst>
                                    </p:anim>
                                    <p:anim calcmode="lin" valueType="num">
                                      <p:cBhvr additive="base">
                                        <p:cTn id="3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 grpId="0"/>
      <p:bldP spid="3"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954" y="0"/>
            <a:ext cx="10927190" cy="707342"/>
          </a:xfrm>
        </p:spPr>
        <p:txBody>
          <a:bodyPr/>
          <a:lstStyle/>
          <a:p>
            <a:r>
              <a:rPr lang="en-US" sz="2800" dirty="0">
                <a:latin typeface="Times New Roman" pitchFamily="18" charset="0"/>
                <a:cs typeface="Times New Roman" pitchFamily="18" charset="0"/>
              </a:rPr>
              <a:t>2. </a:t>
            </a:r>
            <a:r>
              <a:rPr lang="en-US" sz="2800" dirty="0" err="1">
                <a:latin typeface="Times New Roman" pitchFamily="18" charset="0"/>
                <a:cs typeface="Times New Roman" pitchFamily="18" charset="0"/>
              </a:rPr>
              <a:t>Truy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ang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ộng</a:t>
            </a:r>
            <a:r>
              <a:rPr lang="en-US"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395026" y="578961"/>
            <a:ext cx="10237978" cy="2560025"/>
          </a:xfrm>
        </p:spPr>
        <p:txBody>
          <a:bodyPr>
            <a:normAutofit/>
          </a:bodyPr>
          <a:lstStyle/>
          <a:p>
            <a:r>
              <a:rPr lang="vi-VN" sz="2800" dirty="0"/>
              <a:t>Ví dụ: Minh họa về sự sai pha (phase error) có thể xuất hiện nếu có sự tràn từ byte thấp </a:t>
            </a:r>
            <a:r>
              <a:rPr lang="vi-VN" sz="2800" dirty="0" smtClean="0"/>
              <a:t>chuyển</a:t>
            </a:r>
            <a:r>
              <a:rPr lang="en-US" sz="2800" dirty="0" smtClean="0"/>
              <a:t> </a:t>
            </a:r>
            <a:r>
              <a:rPr lang="vi-VN" sz="2800" dirty="0" smtClean="0"/>
              <a:t>sang </a:t>
            </a:r>
            <a:r>
              <a:rPr lang="vi-VN" sz="2800" dirty="0"/>
              <a:t>byte cao giữa hai lần </a:t>
            </a:r>
            <a:r>
              <a:rPr lang="en-US" sz="2800" dirty="0" smtClean="0"/>
              <a:t>đ</a:t>
            </a:r>
            <a:r>
              <a:rPr lang="vi-VN" sz="2800" dirty="0" smtClean="0"/>
              <a:t>ọc </a:t>
            </a:r>
            <a:r>
              <a:rPr lang="vi-VN" sz="2800" dirty="0"/>
              <a:t>giá trị làm cho ta không thể </a:t>
            </a:r>
            <a:r>
              <a:rPr lang="en-US" sz="2800" dirty="0"/>
              <a:t>đ</a:t>
            </a:r>
            <a:r>
              <a:rPr lang="vi-VN" sz="2800" dirty="0" smtClean="0"/>
              <a:t>ọc </a:t>
            </a:r>
            <a:r>
              <a:rPr lang="en-US" sz="2800" dirty="0"/>
              <a:t>đ</a:t>
            </a:r>
            <a:r>
              <a:rPr lang="vi-VN" sz="2800" dirty="0" smtClean="0"/>
              <a:t>úng </a:t>
            </a:r>
            <a:r>
              <a:rPr lang="en-US" sz="2800" dirty="0"/>
              <a:t>đ</a:t>
            </a:r>
            <a:r>
              <a:rPr lang="vi-VN" sz="2800" dirty="0" smtClean="0"/>
              <a:t>ược </a:t>
            </a:r>
            <a:r>
              <a:rPr lang="vi-VN" sz="2800" dirty="0"/>
              <a:t>giá trị cần </a:t>
            </a:r>
            <a:r>
              <a:rPr lang="en-US" sz="2800" dirty="0"/>
              <a:t>đ</a:t>
            </a:r>
            <a:r>
              <a:rPr lang="vi-VN" sz="2800" dirty="0" smtClean="0"/>
              <a:t>ọc </a:t>
            </a:r>
            <a:r>
              <a:rPr lang="vi-VN" sz="2800" dirty="0"/>
              <a:t>của THx/TLx</a:t>
            </a:r>
            <a:br>
              <a:rPr lang="vi-VN" sz="2800" dirty="0"/>
            </a:br>
            <a:r>
              <a:rPr lang="vi-VN" sz="2800" dirty="0"/>
              <a:t>trong khi bộ </a:t>
            </a:r>
            <a:r>
              <a:rPr lang="en-US" sz="2800" dirty="0"/>
              <a:t>đ</a:t>
            </a:r>
            <a:r>
              <a:rPr lang="vi-VN" sz="2800" dirty="0" smtClean="0"/>
              <a:t>ịnh </a:t>
            </a:r>
            <a:r>
              <a:rPr lang="vi-VN" sz="2800" dirty="0"/>
              <a:t>thời </a:t>
            </a:r>
            <a:r>
              <a:rPr lang="en-US" sz="2800" dirty="0"/>
              <a:t>đ</a:t>
            </a:r>
            <a:r>
              <a:rPr lang="vi-VN" sz="2800" dirty="0" smtClean="0"/>
              <a:t>ang </a:t>
            </a:r>
            <a:r>
              <a:rPr lang="vi-VN" sz="2800" dirty="0"/>
              <a:t>hoạt </a:t>
            </a:r>
            <a:r>
              <a:rPr lang="en-US" sz="2800" dirty="0"/>
              <a:t>đ</a:t>
            </a:r>
            <a:r>
              <a:rPr lang="vi-VN" sz="2800" dirty="0" smtClean="0"/>
              <a:t>ộng</a:t>
            </a:r>
            <a:r>
              <a:rPr lang="vi-VN" sz="2800" dirty="0"/>
              <a:t>.</a:t>
            </a:r>
            <a:r>
              <a:rPr lang="vi-VN" sz="2800" dirty="0"/>
              <a:t> </a:t>
            </a:r>
            <a:br>
              <a:rPr lang="vi-VN" sz="2800" dirty="0"/>
            </a:br>
            <a:endParaRPr lang="en-US"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763" y="2415654"/>
            <a:ext cx="10015844" cy="4442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3138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420" y="225121"/>
            <a:ext cx="11737075" cy="1962937"/>
          </a:xfrm>
        </p:spPr>
        <p:txBody>
          <a:bodyPr/>
          <a:lstStyle/>
          <a:p>
            <a:r>
              <a:rPr lang="vi-VN" sz="2800" dirty="0"/>
              <a:t>Giải pháp ñưa ra là trước tiên ta phải </a:t>
            </a:r>
            <a:r>
              <a:rPr lang="en-US" sz="2800" dirty="0"/>
              <a:t>đ</a:t>
            </a:r>
            <a:r>
              <a:rPr lang="vi-VN" sz="2800" dirty="0" smtClean="0"/>
              <a:t>ọc </a:t>
            </a:r>
            <a:r>
              <a:rPr lang="vi-VN" sz="2800" dirty="0"/>
              <a:t>byte cao, kế ñến </a:t>
            </a:r>
            <a:r>
              <a:rPr lang="en-US" sz="2800" dirty="0"/>
              <a:t>đ</a:t>
            </a:r>
            <a:r>
              <a:rPr lang="vi-VN" sz="2800" dirty="0" smtClean="0"/>
              <a:t>ọc </a:t>
            </a:r>
            <a:r>
              <a:rPr lang="vi-VN" sz="2800" dirty="0"/>
              <a:t>byte thấp và rồi </a:t>
            </a:r>
            <a:r>
              <a:rPr lang="en-US" sz="2800" dirty="0"/>
              <a:t>đ</a:t>
            </a:r>
            <a:r>
              <a:rPr lang="vi-VN" sz="2800" dirty="0" smtClean="0"/>
              <a:t>ọc </a:t>
            </a:r>
            <a:r>
              <a:rPr lang="vi-VN" sz="2800" dirty="0"/>
              <a:t>byte thấp </a:t>
            </a:r>
            <a:r>
              <a:rPr lang="vi-VN" sz="2800" dirty="0" smtClean="0"/>
              <a:t>lần</a:t>
            </a:r>
            <a:r>
              <a:rPr lang="en-US" sz="2800" dirty="0" smtClean="0"/>
              <a:t> </a:t>
            </a:r>
            <a:r>
              <a:rPr lang="vi-VN" sz="2800" dirty="0" smtClean="0"/>
              <a:t>nữa</a:t>
            </a:r>
            <a:r>
              <a:rPr lang="vi-VN" sz="2800" dirty="0"/>
              <a:t>. Nếu byte cao thay </a:t>
            </a:r>
            <a:r>
              <a:rPr lang="en-US" sz="2800" dirty="0"/>
              <a:t>đ</a:t>
            </a:r>
            <a:r>
              <a:rPr lang="vi-VN" sz="2800" dirty="0" smtClean="0"/>
              <a:t>ổi </a:t>
            </a:r>
            <a:r>
              <a:rPr lang="vi-VN" sz="2800" dirty="0"/>
              <a:t>giá trị, ta lặp lại thao tác </a:t>
            </a:r>
            <a:r>
              <a:rPr lang="en-US" sz="2800" dirty="0"/>
              <a:t>đ</a:t>
            </a:r>
            <a:r>
              <a:rPr lang="vi-VN" sz="2800" dirty="0" smtClean="0"/>
              <a:t>ọc </a:t>
            </a:r>
            <a:r>
              <a:rPr lang="vi-VN" sz="2800" dirty="0"/>
              <a:t>vừa nêu. Lưu </a:t>
            </a:r>
            <a:r>
              <a:rPr lang="en-US" sz="2800" dirty="0"/>
              <a:t>đ</a:t>
            </a:r>
            <a:r>
              <a:rPr lang="vi-VN" sz="2800" dirty="0" smtClean="0"/>
              <a:t>ồ </a:t>
            </a:r>
            <a:r>
              <a:rPr lang="vi-VN" sz="2800" dirty="0"/>
              <a:t>giải thuật dùng </a:t>
            </a:r>
            <a:r>
              <a:rPr lang="en-US" sz="2800" dirty="0"/>
              <a:t>đ</a:t>
            </a:r>
            <a:r>
              <a:rPr lang="vi-VN" sz="2800" dirty="0" smtClean="0"/>
              <a:t>ể </a:t>
            </a:r>
            <a:r>
              <a:rPr lang="en-US" sz="2800" dirty="0"/>
              <a:t>đ</a:t>
            </a:r>
            <a:r>
              <a:rPr lang="vi-VN" sz="2800" dirty="0" smtClean="0"/>
              <a:t>ọc chính</a:t>
            </a:r>
            <a:r>
              <a:rPr lang="en-US" sz="2800" dirty="0" smtClean="0"/>
              <a:t> </a:t>
            </a:r>
            <a:r>
              <a:rPr lang="vi-VN" sz="2800" dirty="0" smtClean="0"/>
              <a:t>xác </a:t>
            </a:r>
            <a:r>
              <a:rPr lang="vi-VN" sz="2800" dirty="0"/>
              <a:t>giá trị (nội dung) chứa trong các thanh ghi </a:t>
            </a:r>
            <a:r>
              <a:rPr lang="en-US" sz="2800" dirty="0"/>
              <a:t>đ</a:t>
            </a:r>
            <a:r>
              <a:rPr lang="vi-VN" sz="2800" dirty="0" smtClean="0"/>
              <a:t>ịnh </a:t>
            </a:r>
            <a:r>
              <a:rPr lang="vi-VN" sz="2800" dirty="0"/>
              <a:t>thời THx/TLx của bộ </a:t>
            </a:r>
            <a:r>
              <a:rPr lang="en-US" sz="2800" dirty="0"/>
              <a:t>đ</a:t>
            </a:r>
            <a:r>
              <a:rPr lang="vi-VN" sz="2800" dirty="0" smtClean="0"/>
              <a:t>ịnh </a:t>
            </a:r>
            <a:r>
              <a:rPr lang="vi-VN" sz="2800" dirty="0"/>
              <a:t>thời </a:t>
            </a:r>
            <a:r>
              <a:rPr lang="en-US" sz="2800" dirty="0" smtClean="0"/>
              <a:t>đ</a:t>
            </a:r>
            <a:r>
              <a:rPr lang="vi-VN" sz="2800" dirty="0" smtClean="0"/>
              <a:t>ang </a:t>
            </a:r>
            <a:r>
              <a:rPr lang="vi-VN" sz="2800" dirty="0"/>
              <a:t>hoạt </a:t>
            </a:r>
            <a:r>
              <a:rPr lang="en-US" sz="2800" dirty="0"/>
              <a:t>đ</a:t>
            </a:r>
            <a:r>
              <a:rPr lang="vi-VN" sz="2800" dirty="0" smtClean="0"/>
              <a:t>ộng</a:t>
            </a:r>
            <a:r>
              <a:rPr lang="vi-VN" sz="2800" dirty="0"/>
              <a:t>:</a:t>
            </a:r>
            <a:r>
              <a:rPr lang="vi-VN" sz="2800" dirty="0"/>
              <a:t> </a:t>
            </a:r>
            <a:br>
              <a:rPr lang="vi-VN" sz="2800" dirty="0"/>
            </a:br>
            <a:endParaRPr lang="en-US" sz="2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9428" y="2188058"/>
            <a:ext cx="3405897" cy="4439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328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additive="base">
                                        <p:cTn id="13" dur="500" fill="hold"/>
                                        <p:tgtEl>
                                          <p:spTgt spid="3074"/>
                                        </p:tgtEl>
                                        <p:attrNameLst>
                                          <p:attrName>ppt_x</p:attrName>
                                        </p:attrNameLst>
                                      </p:cBhvr>
                                      <p:tavLst>
                                        <p:tav tm="0">
                                          <p:val>
                                            <p:strVal val="#ppt_x"/>
                                          </p:val>
                                        </p:tav>
                                        <p:tav tm="100000">
                                          <p:val>
                                            <p:strVal val="#ppt_x"/>
                                          </p:val>
                                        </p:tav>
                                      </p:tavLst>
                                    </p:anim>
                                    <p:anim calcmode="lin" valueType="num">
                                      <p:cBhvr additive="base">
                                        <p:cTn id="14"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307" y="452718"/>
            <a:ext cx="11932693" cy="1400530"/>
          </a:xfrm>
        </p:spPr>
        <p:txBody>
          <a:bodyPr/>
          <a:lstStyle/>
          <a:p>
            <a:r>
              <a:rPr lang="en-US" sz="2800" dirty="0" err="1">
                <a:latin typeface="Times New Roman" pitchFamily="18" charset="0"/>
                <a:cs typeface="Times New Roman" pitchFamily="18" charset="0"/>
              </a:rPr>
              <a:t>Ví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ọc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nội</a:t>
            </a:r>
            <a:r>
              <a:rPr lang="en-US" sz="2800" dirty="0">
                <a:latin typeface="Times New Roman" pitchFamily="18" charset="0"/>
                <a:cs typeface="Times New Roman" pitchFamily="18" charset="0"/>
              </a:rPr>
              <a:t> dung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ghi</a:t>
            </a:r>
            <a:r>
              <a:rPr lang="en-US" sz="2800" dirty="0">
                <a:latin typeface="Times New Roman" pitchFamily="18" charset="0"/>
                <a:cs typeface="Times New Roman" pitchFamily="18" charset="0"/>
              </a:rPr>
              <a:t> TH1/TL1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ang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ộng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ọc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ghi</a:t>
            </a:r>
            <a:r>
              <a:rPr lang="en-US" sz="2800" dirty="0">
                <a:latin typeface="Times New Roman" pitchFamily="18" charset="0"/>
                <a:cs typeface="Times New Roman" pitchFamily="18" charset="0"/>
              </a:rPr>
              <a:t> TH1 </a:t>
            </a:r>
            <a:r>
              <a:rPr lang="en-US" sz="2800" dirty="0" err="1">
                <a:latin typeface="Times New Roman" pitchFamily="18" charset="0"/>
                <a:cs typeface="Times New Roman" pitchFamily="18" charset="0"/>
              </a:rPr>
              <a:t>chứa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R7,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ghi</a:t>
            </a:r>
            <a:r>
              <a:rPr lang="en-US" sz="2800" dirty="0">
                <a:latin typeface="Times New Roman" pitchFamily="18" charset="0"/>
                <a:cs typeface="Times New Roman" pitchFamily="18" charset="0"/>
              </a:rPr>
              <a:t> TL1 </a:t>
            </a:r>
            <a:r>
              <a:rPr lang="en-US" sz="2800" dirty="0" err="1">
                <a:latin typeface="Times New Roman" pitchFamily="18" charset="0"/>
                <a:cs typeface="Times New Roman" pitchFamily="18" charset="0"/>
              </a:rPr>
              <a:t>chứa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R6</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4" name="Rectangle 3"/>
          <p:cNvSpPr/>
          <p:nvPr/>
        </p:nvSpPr>
        <p:spPr>
          <a:xfrm>
            <a:off x="3048000" y="2690336"/>
            <a:ext cx="6096000" cy="2246769"/>
          </a:xfrm>
          <a:prstGeom prst="rect">
            <a:avLst/>
          </a:prstGeom>
        </p:spPr>
        <p:txBody>
          <a:bodyPr>
            <a:spAutoFit/>
          </a:bodyPr>
          <a:lstStyle/>
          <a:p>
            <a:r>
              <a:rPr lang="en-US" sz="2800" dirty="0">
                <a:latin typeface="Times New Roman" pitchFamily="18" charset="0"/>
                <a:cs typeface="Times New Roman" pitchFamily="18" charset="0"/>
              </a:rPr>
              <a:t>AGAIN: MOV A, TH1</a:t>
            </a:r>
            <a:br>
              <a:rPr lang="en-US" sz="2800" dirty="0">
                <a:latin typeface="Times New Roman" pitchFamily="18" charset="0"/>
                <a:cs typeface="Times New Roman" pitchFamily="18" charset="0"/>
              </a:rPr>
            </a:br>
            <a:r>
              <a:rPr lang="en-US" sz="2800" dirty="0" smtClean="0">
                <a:latin typeface="Times New Roman" pitchFamily="18" charset="0"/>
                <a:cs typeface="Times New Roman" pitchFamily="18" charset="0"/>
              </a:rPr>
              <a:t>               MOV </a:t>
            </a:r>
            <a:r>
              <a:rPr lang="en-US" sz="2800" dirty="0">
                <a:latin typeface="Times New Roman" pitchFamily="18" charset="0"/>
                <a:cs typeface="Times New Roman" pitchFamily="18" charset="0"/>
              </a:rPr>
              <a:t>R6, TL1</a:t>
            </a:r>
            <a:br>
              <a:rPr lang="en-US" sz="2800" dirty="0">
                <a:latin typeface="Times New Roman" pitchFamily="18" charset="0"/>
                <a:cs typeface="Times New Roman" pitchFamily="18" charset="0"/>
              </a:rPr>
            </a:br>
            <a:r>
              <a:rPr lang="en-US" sz="2800" dirty="0" smtClean="0">
                <a:latin typeface="Times New Roman" pitchFamily="18" charset="0"/>
                <a:cs typeface="Times New Roman" pitchFamily="18" charset="0"/>
              </a:rPr>
              <a:t>               CJNE </a:t>
            </a:r>
            <a:r>
              <a:rPr lang="en-US" sz="2800" dirty="0">
                <a:latin typeface="Times New Roman" pitchFamily="18" charset="0"/>
                <a:cs typeface="Times New Roman" pitchFamily="18" charset="0"/>
              </a:rPr>
              <a:t>A, TH1, AGAIN</a:t>
            </a:r>
            <a:br>
              <a:rPr lang="en-US" sz="2800" dirty="0">
                <a:latin typeface="Times New Roman" pitchFamily="18" charset="0"/>
                <a:cs typeface="Times New Roman" pitchFamily="18" charset="0"/>
              </a:rPr>
            </a:br>
            <a:r>
              <a:rPr lang="en-US" sz="2800" dirty="0" smtClean="0">
                <a:latin typeface="Times New Roman" pitchFamily="18" charset="0"/>
                <a:cs typeface="Times New Roman" pitchFamily="18" charset="0"/>
              </a:rPr>
              <a:t>               MOV </a:t>
            </a:r>
            <a:r>
              <a:rPr lang="en-US" sz="2800" dirty="0">
                <a:latin typeface="Times New Roman" pitchFamily="18" charset="0"/>
                <a:cs typeface="Times New Roman" pitchFamily="18" charset="0"/>
              </a:rPr>
              <a:t>R7, A</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153867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917" y="207058"/>
            <a:ext cx="10667883" cy="1062183"/>
          </a:xfrm>
        </p:spPr>
        <p:txBody>
          <a:bodyPr/>
          <a:lstStyle/>
          <a:p>
            <a:r>
              <a:rPr lang="en-US" sz="2800" dirty="0" smtClean="0"/>
              <a:t>VIII</a:t>
            </a:r>
            <a:r>
              <a:rPr lang="vi-VN" sz="2800" dirty="0" smtClean="0"/>
              <a:t>. </a:t>
            </a:r>
            <a:r>
              <a:rPr lang="vi-VN" sz="2800" dirty="0"/>
              <a:t>CÁC BƯỚC CƠ BẢN KHỞI ðỘNG TIMER VÀ COUNTER:</a:t>
            </a:r>
            <a:br>
              <a:rPr lang="vi-VN" sz="2800" dirty="0"/>
            </a:br>
            <a:r>
              <a:rPr lang="vi-VN" sz="2800" dirty="0"/>
              <a:t>1. Các bước cơ bản </a:t>
            </a:r>
            <a:r>
              <a:rPr lang="en-US" sz="2800" dirty="0"/>
              <a:t>đ</a:t>
            </a:r>
            <a:r>
              <a:rPr lang="vi-VN" sz="2800" dirty="0" smtClean="0"/>
              <a:t>ể </a:t>
            </a:r>
            <a:r>
              <a:rPr lang="vi-VN" sz="2800" dirty="0"/>
              <a:t>khởi </a:t>
            </a:r>
            <a:r>
              <a:rPr lang="en-US" sz="2800" dirty="0"/>
              <a:t>đ</a:t>
            </a:r>
            <a:r>
              <a:rPr lang="vi-VN" sz="2800" dirty="0" smtClean="0"/>
              <a:t>ộng </a:t>
            </a:r>
            <a:r>
              <a:rPr lang="vi-VN" sz="2800" dirty="0"/>
              <a:t>Timer</a:t>
            </a:r>
            <a:r>
              <a:rPr lang="vi-VN" sz="2800" dirty="0"/>
              <a:t> </a:t>
            </a:r>
            <a:br>
              <a:rPr lang="vi-VN" sz="2800" dirty="0"/>
            </a:br>
            <a:r>
              <a:rPr lang="vi-VN" sz="2800" dirty="0"/>
              <a:t/>
            </a:r>
            <a:br>
              <a:rPr lang="vi-VN" sz="2800" dirty="0"/>
            </a:br>
            <a:endParaRPr lang="en-US" sz="2800" dirty="0"/>
          </a:p>
        </p:txBody>
      </p:sp>
      <p:sp>
        <p:nvSpPr>
          <p:cNvPr id="4" name="Rectangle 3"/>
          <p:cNvSpPr/>
          <p:nvPr/>
        </p:nvSpPr>
        <p:spPr>
          <a:xfrm>
            <a:off x="423081" y="1554541"/>
            <a:ext cx="10918208" cy="4832092"/>
          </a:xfrm>
          <a:prstGeom prst="rect">
            <a:avLst/>
          </a:prstGeom>
        </p:spPr>
        <p:txBody>
          <a:bodyPr wrap="square">
            <a:spAutoFit/>
          </a:bodyPr>
          <a:lstStyle/>
          <a:p>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Chọn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ộ</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ộng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Timer,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bit GATE=0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C/T=0:</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MOV TMOD, #...(1)…</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Chọn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khoảng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Timer:</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MOV </a:t>
            </a:r>
            <a:r>
              <a:rPr lang="en-US" sz="2800" dirty="0" err="1">
                <a:latin typeface="Times New Roman" pitchFamily="18" charset="0"/>
                <a:cs typeface="Times New Roman" pitchFamily="18" charset="0"/>
              </a:rPr>
              <a:t>THx</a:t>
            </a:r>
            <a:r>
              <a:rPr lang="en-US" sz="2800" dirty="0">
                <a:latin typeface="Times New Roman" pitchFamily="18" charset="0"/>
                <a:cs typeface="Times New Roman" pitchFamily="18" charset="0"/>
              </a:rPr>
              <a:t>, #...(2)…</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MOV </a:t>
            </a:r>
            <a:r>
              <a:rPr lang="en-US" sz="2800" dirty="0" err="1">
                <a:latin typeface="Times New Roman" pitchFamily="18" charset="0"/>
                <a:cs typeface="Times New Roman" pitchFamily="18" charset="0"/>
              </a:rPr>
              <a:t>TLx</a:t>
            </a:r>
            <a:r>
              <a:rPr lang="en-US" sz="2800" dirty="0">
                <a:latin typeface="Times New Roman" pitchFamily="18" charset="0"/>
                <a:cs typeface="Times New Roman" pitchFamily="18" charset="0"/>
              </a:rPr>
              <a:t>, #...(3)…</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Cho Timer </a:t>
            </a:r>
            <a:r>
              <a:rPr lang="en-US" sz="2800" dirty="0" err="1" smtClean="0">
                <a:latin typeface="Times New Roman" pitchFamily="18" charset="0"/>
                <a:cs typeface="Times New Roman" pitchFamily="18" charset="0"/>
              </a:rPr>
              <a:t>chạy</a:t>
            </a:r>
            <a:r>
              <a:rPr lang="en-US" sz="2800" dirty="0" smtClean="0">
                <a:latin typeface="Times New Roman" pitchFamily="18" charset="0"/>
                <a:cs typeface="Times New Roman" pitchFamily="18" charset="0"/>
              </a:rPr>
              <a:t>: SETB </a:t>
            </a:r>
            <a:r>
              <a:rPr lang="en-US" sz="2800" dirty="0" err="1">
                <a:latin typeface="Times New Roman" pitchFamily="18" charset="0"/>
                <a:cs typeface="Times New Roman" pitchFamily="18" charset="0"/>
              </a:rPr>
              <a:t>TRx</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ñủ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smtClean="0">
                <a:latin typeface="Times New Roman" pitchFamily="18" charset="0"/>
                <a:cs typeface="Times New Roman" pitchFamily="18" charset="0"/>
              </a:rPr>
              <a:t>): JNB </a:t>
            </a:r>
            <a:r>
              <a:rPr lang="en-US" sz="2800" dirty="0" err="1">
                <a:latin typeface="Times New Roman" pitchFamily="18" charset="0"/>
                <a:cs typeface="Times New Roman" pitchFamily="18" charset="0"/>
              </a:rPr>
              <a:t>TFx</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r>
              <a:rPr lang="en-US" sz="2800" dirty="0" err="1" smtClean="0">
                <a:latin typeface="Times New Roman" pitchFamily="18" charset="0"/>
                <a:cs typeface="Times New Roman" pitchFamily="18" charset="0"/>
              </a:rPr>
              <a:t>hoặc</a:t>
            </a:r>
            <a:r>
              <a:rPr lang="en-US" sz="2800" dirty="0" smtClean="0">
                <a:latin typeface="Times New Roman" pitchFamily="18" charset="0"/>
                <a:cs typeface="Times New Roman" pitchFamily="18" charset="0"/>
              </a:rPr>
              <a:t> WAIT</a:t>
            </a:r>
            <a:r>
              <a:rPr lang="en-US" sz="2800" dirty="0">
                <a:latin typeface="Times New Roman" pitchFamily="18" charset="0"/>
                <a:cs typeface="Times New Roman" pitchFamily="18" charset="0"/>
              </a:rPr>
              <a:t>: JNB </a:t>
            </a:r>
            <a:r>
              <a:rPr lang="en-US" sz="2800" dirty="0" err="1">
                <a:latin typeface="Times New Roman" pitchFamily="18" charset="0"/>
                <a:cs typeface="Times New Roman" pitchFamily="18" charset="0"/>
              </a:rPr>
              <a:t>TFx</a:t>
            </a:r>
            <a:r>
              <a:rPr lang="en-US" sz="2800" dirty="0">
                <a:latin typeface="Times New Roman" pitchFamily="18" charset="0"/>
                <a:cs typeface="Times New Roman" pitchFamily="18" charset="0"/>
              </a:rPr>
              <a:t>, WAIT</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cờ</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smtClean="0">
                <a:latin typeface="Times New Roman" pitchFamily="18" charset="0"/>
                <a:cs typeface="Times New Roman" pitchFamily="18" charset="0"/>
              </a:rPr>
              <a:t>): CLR </a:t>
            </a:r>
            <a:r>
              <a:rPr lang="en-US" sz="2800" dirty="0" err="1">
                <a:latin typeface="Times New Roman" pitchFamily="18" charset="0"/>
                <a:cs typeface="Times New Roman" pitchFamily="18" charset="0"/>
              </a:rPr>
              <a:t>TFx</a:t>
            </a:r>
            <a:r>
              <a:rPr lang="en-US" sz="2800" dirty="0">
                <a:latin typeface="Times New Roman" pitchFamily="18" charset="0"/>
                <a:cs typeface="Times New Roman" pitchFamily="18" charset="0"/>
              </a:rPr>
              <a:t/>
            </a:r>
            <a:br>
              <a:rPr lang="en-US" sz="2800" dirty="0">
                <a:latin typeface="Times New Roman" pitchFamily="18" charset="0"/>
                <a:cs typeface="Times New Roman" pitchFamily="18" charset="0"/>
              </a:rPr>
            </a:b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Dừng</a:t>
            </a:r>
            <a:r>
              <a:rPr lang="en-US" sz="2800" dirty="0">
                <a:latin typeface="Times New Roman" pitchFamily="18" charset="0"/>
                <a:cs typeface="Times New Roman" pitchFamily="18" charset="0"/>
              </a:rPr>
              <a:t> Timer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ã</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smtClean="0">
                <a:latin typeface="Times New Roman" pitchFamily="18" charset="0"/>
                <a:cs typeface="Times New Roman" pitchFamily="18" charset="0"/>
              </a:rPr>
              <a:t>):CLR </a:t>
            </a:r>
            <a:r>
              <a:rPr lang="en-US" sz="2800" dirty="0" err="1">
                <a:latin typeface="Times New Roman" pitchFamily="18" charset="0"/>
                <a:cs typeface="Times New Roman" pitchFamily="18" charset="0"/>
              </a:rPr>
              <a:t>TRx</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247609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680046"/>
          </a:xfrm>
        </p:spPr>
        <p:txBody>
          <a:bodyPr/>
          <a:lstStyle/>
          <a:p>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thoả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t>
            </a:r>
            <a:r>
              <a:rPr lang="en-US" sz="2800" dirty="0" err="1" smtClean="0">
                <a:latin typeface="Times New Roman" pitchFamily="18" charset="0"/>
                <a:cs typeface="Times New Roman" pitchFamily="18" charset="0"/>
              </a:rPr>
              <a:t>iều</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a:t>
            </a:r>
            <a:r>
              <a:rPr lang="en-US" sz="2800" dirty="0">
                <a:latin typeface="Times New Roman" pitchFamily="18" charset="0"/>
                <a:cs typeface="Times New Roman" pitchFamily="18" charset="0"/>
              </a:rPr>
              <a:t> </a:t>
            </a:r>
            <a:br>
              <a:rPr lang="en-US"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42198"/>
            <a:ext cx="11781313" cy="2647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69489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23332" y="674006"/>
            <a:ext cx="10345002" cy="3539430"/>
          </a:xfrm>
          <a:prstGeom prst="rect">
            <a:avLst/>
          </a:prstGeom>
        </p:spPr>
        <p:txBody>
          <a:bodyPr wrap="square">
            <a:spAutoFit/>
          </a:bodyPr>
          <a:lstStyle/>
          <a:p>
            <a:r>
              <a:rPr lang="vi-VN" sz="2800" dirty="0">
                <a:latin typeface="Times New Roman" pitchFamily="18" charset="0"/>
                <a:cs typeface="Times New Roman" pitchFamily="18" charset="0"/>
              </a:rPr>
              <a:t>Ví dụ: MOV TL1, #LOW(-10000) →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ịnh </a:t>
            </a:r>
            <a:r>
              <a:rPr lang="vi-VN" sz="2800" dirty="0">
                <a:latin typeface="Times New Roman" pitchFamily="18" charset="0"/>
                <a:cs typeface="Times New Roman" pitchFamily="18" charset="0"/>
              </a:rPr>
              <a:t>thời 10000.TTIMER</a:t>
            </a:r>
            <a:br>
              <a:rPr lang="vi-VN" sz="2800" dirty="0">
                <a:latin typeface="Times New Roman" pitchFamily="18" charset="0"/>
                <a:cs typeface="Times New Roman" pitchFamily="18" charset="0"/>
              </a:rPr>
            </a:br>
            <a:r>
              <a:rPr lang="vi-VN" sz="2800" dirty="0">
                <a:latin typeface="Times New Roman" pitchFamily="18" charset="0"/>
                <a:cs typeface="Times New Roman" pitchFamily="18" charset="0"/>
              </a:rPr>
              <a:t>MOV TH1, #HIGH(-10000)</a:t>
            </a:r>
            <a:br>
              <a:rPr lang="vi-VN" sz="2800" dirty="0">
                <a:latin typeface="Times New Roman" pitchFamily="18" charset="0"/>
                <a:cs typeface="Times New Roman" pitchFamily="18" charset="0"/>
              </a:rPr>
            </a:br>
            <a:r>
              <a:rPr lang="vi-VN" sz="2800" dirty="0">
                <a:latin typeface="Times New Roman" pitchFamily="18" charset="0"/>
                <a:cs typeface="Times New Roman" pitchFamily="18" charset="0"/>
              </a:rPr>
              <a:t>Trường hợp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ặc </a:t>
            </a:r>
            <a:r>
              <a:rPr lang="vi-VN" sz="2800" dirty="0">
                <a:latin typeface="Times New Roman" pitchFamily="18" charset="0"/>
                <a:cs typeface="Times New Roman" pitchFamily="18" charset="0"/>
              </a:rPr>
              <a:t>biệt nếu giá trị (N) nạp vào thanh ghi THx/TLx là giá trị 0 thì thời gian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ịnh</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thời </a:t>
            </a:r>
            <a:r>
              <a:rPr lang="vi-VN" sz="2800" dirty="0">
                <a:latin typeface="Times New Roman" pitchFamily="18" charset="0"/>
                <a:cs typeface="Times New Roman" pitchFamily="18" charset="0"/>
              </a:rPr>
              <a:t>sẽ là lớn nhất cho từng chế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a:t>
            </a:r>
            <a:r>
              <a:rPr lang="vi-VN" sz="2800" dirty="0">
                <a:latin typeface="Times New Roman" pitchFamily="18" charset="0"/>
                <a:cs typeface="Times New Roman" pitchFamily="18" charset="0"/>
              </a:rPr>
              <a:t>.</a:t>
            </a:r>
            <a:br>
              <a:rPr lang="vi-VN" sz="2800" dirty="0">
                <a:latin typeface="Times New Roman" pitchFamily="18" charset="0"/>
                <a:cs typeface="Times New Roman" pitchFamily="18" charset="0"/>
              </a:rPr>
            </a:br>
            <a:r>
              <a:rPr lang="vi-VN" sz="2800" dirty="0">
                <a:latin typeface="Times New Roman" pitchFamily="18" charset="0"/>
                <a:cs typeface="Times New Roman" pitchFamily="18" charset="0"/>
              </a:rPr>
              <a:t> Chế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 </a:t>
            </a:r>
            <a:r>
              <a:rPr lang="vi-VN" sz="2800" dirty="0">
                <a:latin typeface="Times New Roman" pitchFamily="18" charset="0"/>
                <a:cs typeface="Times New Roman" pitchFamily="18" charset="0"/>
              </a:rPr>
              <a:t>8 bit: N = 0 →tDELAY = 256.TTIMER.</a:t>
            </a:r>
            <a:br>
              <a:rPr lang="vi-VN" sz="2800" dirty="0">
                <a:latin typeface="Times New Roman" pitchFamily="18" charset="0"/>
                <a:cs typeface="Times New Roman" pitchFamily="18" charset="0"/>
              </a:rPr>
            </a:br>
            <a:r>
              <a:rPr lang="vi-VN" sz="2800" dirty="0">
                <a:latin typeface="Times New Roman" pitchFamily="18" charset="0"/>
                <a:cs typeface="Times New Roman" pitchFamily="18" charset="0"/>
              </a:rPr>
              <a:t> Chế </a:t>
            </a:r>
            <a:r>
              <a:rPr lang="en-US" sz="2800" dirty="0">
                <a:latin typeface="Times New Roman" pitchFamily="18" charset="0"/>
                <a:cs typeface="Times New Roman" pitchFamily="18" charset="0"/>
              </a:rPr>
              <a:t>đ</a:t>
            </a:r>
            <a:r>
              <a:rPr lang="vi-VN" sz="2800" dirty="0" smtClean="0">
                <a:latin typeface="Times New Roman" pitchFamily="18" charset="0"/>
                <a:cs typeface="Times New Roman" pitchFamily="18" charset="0"/>
              </a:rPr>
              <a:t>ộ </a:t>
            </a:r>
            <a:r>
              <a:rPr lang="vi-VN" sz="2800" dirty="0">
                <a:latin typeface="Times New Roman" pitchFamily="18" charset="0"/>
                <a:cs typeface="Times New Roman" pitchFamily="18" charset="0"/>
              </a:rPr>
              <a:t>13 bit: N = 0 →tDELAY = 8192.TTIMER.</a:t>
            </a:r>
            <a:br>
              <a:rPr lang="vi-VN" sz="2800" dirty="0">
                <a:latin typeface="Times New Roman" pitchFamily="18" charset="0"/>
                <a:cs typeface="Times New Roman" pitchFamily="18" charset="0"/>
              </a:rPr>
            </a:br>
            <a:r>
              <a:rPr lang="vi-VN" sz="2800" dirty="0">
                <a:latin typeface="Times New Roman" pitchFamily="18" charset="0"/>
                <a:cs typeface="Times New Roman" pitchFamily="18" charset="0"/>
              </a:rPr>
              <a:t> Chế </a:t>
            </a:r>
            <a:r>
              <a:rPr lang="en-US" sz="2800" smtClean="0">
                <a:latin typeface="Times New Roman" pitchFamily="18" charset="0"/>
                <a:cs typeface="Times New Roman" pitchFamily="18" charset="0"/>
              </a:rPr>
              <a:t>đ </a:t>
            </a:r>
            <a:r>
              <a:rPr lang="vi-VN" sz="2800" smtClean="0">
                <a:latin typeface="Times New Roman" pitchFamily="18" charset="0"/>
                <a:cs typeface="Times New Roman" pitchFamily="18" charset="0"/>
              </a:rPr>
              <a:t>ộ </a:t>
            </a:r>
            <a:r>
              <a:rPr lang="vi-VN" sz="2800" dirty="0">
                <a:latin typeface="Times New Roman" pitchFamily="18" charset="0"/>
                <a:cs typeface="Times New Roman" pitchFamily="18" charset="0"/>
              </a:rPr>
              <a:t>16 bit: N = 0 →tDELAY = 65536.TTIMER</a:t>
            </a:r>
            <a:r>
              <a:rPr lang="vi-VN" sz="2800" dirty="0">
                <a:latin typeface="Times New Roman" pitchFamily="18" charset="0"/>
                <a:cs typeface="Times New Roman" pitchFamily="18" charset="0"/>
              </a:rPr>
              <a:t> </a:t>
            </a:r>
            <a:br>
              <a:rPr lang="vi-VN" sz="2800"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82048772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148</TotalTime>
  <Words>1271</Words>
  <Application>Microsoft Office PowerPoint</Application>
  <PresentationFormat>Custom</PresentationFormat>
  <Paragraphs>83</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Ion</vt:lpstr>
      <vt:lpstr>Chương 4: HOẠT ĐỘNG CỦA BỘ ĐỊNH THỜI</vt:lpstr>
      <vt:lpstr>  I. MỞ đầu: </vt:lpstr>
      <vt:lpstr>  I. MỞ đầu: </vt:lpstr>
      <vt:lpstr>  I. MỞ đầu: </vt:lpstr>
      <vt:lpstr>II. THANH GHI CHẾ ĐỘ ĐỊNH THỜI (TMOD):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Truy xuất giá trị của bộ định thời đang hoạt động:  </vt:lpstr>
      <vt:lpstr>Giải pháp ñưa ra là trước tiên ta phải đọc byte cao, kế ñến đọc byte thấp và rồi đọc byte thấp lần nữa. Nếu byte cao thay đổi giá trị, ta lặp lại thao tác đọc vừa nêu. Lưu đồ giải thuật dùng để đọc chính xác giá trị (nội dung) chứa trong các thanh ghi định thời THx/TLx của bộ định thời đang hoạt động:  </vt:lpstr>
      <vt:lpstr>Ví dụ: Đọc nội dung của các thanh ghi TH1/TL1 trong khi bộ định thời 1 đang hoạt động. Nội dung sau khi đọc của thanh ghi TH1 chứa trong R7, của thanh ghi TL1 chứa trong R6  </vt:lpstr>
      <vt:lpstr>VIII. CÁC BƯỚC CƠ BẢN KHỞI ðỘNG TIMER VÀ COUNTER: 1. Các bước cơ bản để khởi động Timer   </vt:lpstr>
      <vt:lpstr>Các giá trị trên phải thoả mãn điều kiện sau: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4: HOẠT ĐỘNG CỦA BỘ ĐỊNH THỜI</dc:title>
  <dc:creator>SONY</dc:creator>
  <cp:lastModifiedBy>Sony</cp:lastModifiedBy>
  <cp:revision>23</cp:revision>
  <dcterms:created xsi:type="dcterms:W3CDTF">2016-03-23T09:04:03Z</dcterms:created>
  <dcterms:modified xsi:type="dcterms:W3CDTF">2017-04-20T04:20:04Z</dcterms:modified>
</cp:coreProperties>
</file>